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7" r:id="rId3"/>
    <p:sldMasterId id="2147483670" r:id="rId4"/>
  </p:sldMasterIdLst>
  <p:notesMasterIdLst>
    <p:notesMasterId r:id="rId60"/>
  </p:notesMasterIdLst>
  <p:sldIdLst>
    <p:sldId id="256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442" r:id="rId22"/>
    <p:sldId id="443" r:id="rId23"/>
    <p:sldId id="444" r:id="rId24"/>
    <p:sldId id="445" r:id="rId25"/>
    <p:sldId id="446" r:id="rId26"/>
    <p:sldId id="447" r:id="rId27"/>
    <p:sldId id="448" r:id="rId28"/>
    <p:sldId id="449" r:id="rId29"/>
    <p:sldId id="450" r:id="rId30"/>
    <p:sldId id="453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441" r:id="rId58"/>
    <p:sldId id="390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A857D-0A36-9645-8433-39165A3F7573}" type="datetimeFigureOut">
              <a:rPr lang="en-US" smtClean="0"/>
              <a:t>2/4/24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E52B4-D039-094B-9DC3-70C0785D3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03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1ACD00-77F6-4941-B4B0-B7C9C01A2C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70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ACD00-77F6-4941-B4B0-B7C9C01A2CB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71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13BE-A049-D381-7108-EAF8CF7B7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A2E88-A53B-E8CA-00C9-52CB1CC1E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FB9B9-9B55-1828-B0B1-359AD7F9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B17B-5C7F-DC4E-8CD0-9158DF34D564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B9D02-16B3-0843-2AF8-394B6562B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08437-AB8D-A19C-2135-1C3780227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2123A-8AD1-F446-9C4D-312D284D3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6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6660E-912C-B6FC-2583-6F09D06B6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B387B4-8AD1-2F0B-15AD-54A28DBFB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0134F-3A1A-FC93-A4A8-89F862A3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B17B-5C7F-DC4E-8CD0-9158DF34D564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B08DC-B4AE-710F-9794-40C28738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94CA2-D40B-6B7D-549E-E372C3A72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2123A-8AD1-F446-9C4D-312D284D3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41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35E8E5-2031-AB8E-F988-3A354BAC33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4C738F-4B4D-ED23-C9FA-F2209A0A2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5CDAA-6C34-391F-5362-0E34A31AA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B17B-5C7F-DC4E-8CD0-9158DF34D564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A90E-65AD-97C2-93EB-895385492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EEDA8-7BF8-EF6E-0AE9-41A9A28D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2123A-8AD1-F446-9C4D-312D284D3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55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3981" y="1515561"/>
            <a:ext cx="4647565" cy="432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7653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39102" y="2414397"/>
            <a:ext cx="591379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50604" y="4224363"/>
            <a:ext cx="949079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6322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6151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1174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89555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92301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4"/>
          <p:cNvSpPr>
            <a:spLocks noGrp="1"/>
          </p:cNvSpPr>
          <p:nvPr>
            <p:ph type="sldNum" sz="quarter" idx="4"/>
          </p:nvPr>
        </p:nvSpPr>
        <p:spPr>
          <a:xfrm>
            <a:off x="11626193" y="6547625"/>
            <a:ext cx="595003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0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01273EB3-0C8F-EF4B-B631-4F6FC052770E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Title Placeholder 17"/>
          <p:cNvSpPr>
            <a:spLocks noGrp="1"/>
          </p:cNvSpPr>
          <p:nvPr>
            <p:ph type="title"/>
          </p:nvPr>
        </p:nvSpPr>
        <p:spPr>
          <a:xfrm>
            <a:off x="0" y="920"/>
            <a:ext cx="12192000" cy="39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8390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09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025F1-33D7-8BE3-E4DF-D0FE4833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1FC7D-F2CE-A32C-877F-FC9E17287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D4B51-D3DC-5E56-C354-86D1993D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B17B-5C7F-DC4E-8CD0-9158DF34D564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FC7CC-5593-ADCA-A8C5-E88A98D8E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17820-3CB1-C775-A3C6-96C94BB5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2123A-8AD1-F446-9C4D-312D284D3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86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7001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0201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33280" y="325041"/>
            <a:ext cx="3525440" cy="492314"/>
          </a:xfrm>
        </p:spPr>
        <p:txBody>
          <a:bodyPr lIns="0" tIns="0" rIns="0" bIns="0"/>
          <a:lstStyle>
            <a:lvl1pPr>
              <a:defRPr sz="3199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9483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33280" y="325041"/>
            <a:ext cx="3525440" cy="492314"/>
          </a:xfrm>
        </p:spPr>
        <p:txBody>
          <a:bodyPr lIns="0" tIns="0" rIns="0" bIns="0"/>
          <a:lstStyle>
            <a:lvl1pPr>
              <a:defRPr sz="3199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520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33280" y="325041"/>
            <a:ext cx="3525440" cy="492314"/>
          </a:xfrm>
        </p:spPr>
        <p:txBody>
          <a:bodyPr lIns="0" tIns="0" rIns="0" bIns="0"/>
          <a:lstStyle>
            <a:lvl1pPr>
              <a:defRPr sz="3199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80941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0968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DC8A-7F4B-5BC2-5A4E-EBE3F5A2F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9F2C3-1A6D-5763-2E0C-F3D0BD836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2A14A-18D8-7251-4961-3EC928989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B17B-5C7F-DC4E-8CD0-9158DF34D564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352BA-B3B6-598E-08A4-72BD63000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927B1-0F2A-9786-FB0A-393F42B9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2123A-8AD1-F446-9C4D-312D284D3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19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9710-34A7-22F0-D5F5-65D3760F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D6FE4-0D2D-5E80-7F7C-5F9DC8C79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FA095-5D5E-36EA-5A17-BA7C48455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56DD0-4DAD-6E40-847B-B5627EF89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B17B-5C7F-DC4E-8CD0-9158DF34D564}" type="datetimeFigureOut">
              <a:rPr lang="en-US" smtClean="0"/>
              <a:t>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C6218-1801-3E98-17C4-9ADBCE45B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33C4E-D496-A2EA-C2C9-E5BE4890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2123A-8AD1-F446-9C4D-312D284D3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5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54BF-CED4-AAF4-89DF-EA1B56F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E67F5-87D2-5D1B-2996-61ABE32D0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000DD-A9E6-59A2-9F40-75DC48A24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D38F7-56E8-361B-4CF3-564F462F3F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425CC0-DFE0-32E2-F3FA-CD5E9669F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A9CE31-7DC9-AC40-9E0B-A4A1D218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B17B-5C7F-DC4E-8CD0-9158DF34D564}" type="datetimeFigureOut">
              <a:rPr lang="en-US" smtClean="0"/>
              <a:t>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032C7A-8B1F-BA1E-2F10-E1F57B7F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8CBB52-4CE5-D79C-CB66-1B66E985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2123A-8AD1-F446-9C4D-312D284D3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5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6162C-5EEF-6A93-894F-32445198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7A4410-3C42-BA57-BB40-3632FEAB1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B17B-5C7F-DC4E-8CD0-9158DF34D564}" type="datetimeFigureOut">
              <a:rPr lang="en-US" smtClean="0"/>
              <a:t>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1AF18-3E79-5B5B-4320-910F1B18D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B3605-5B60-8ABA-1D77-E2D656FD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2123A-8AD1-F446-9C4D-312D284D3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21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BD85A-537B-9344-A486-387C4DDF3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B17B-5C7F-DC4E-8CD0-9158DF34D564}" type="datetimeFigureOut">
              <a:rPr lang="en-US" smtClean="0"/>
              <a:t>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33005-764A-FF12-DB15-6FB14B56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C218D-A543-0319-ADA3-555575A1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2123A-8AD1-F446-9C4D-312D284D3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4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EFFB-DC74-E78A-5661-8EB0FDEC0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506BA-2391-B2C1-932E-717F432DF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8D993B-9EE8-4149-35AD-BF9D211D9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29FA1-3A7E-B2B1-C4BB-8C07F86EB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B17B-5C7F-DC4E-8CD0-9158DF34D564}" type="datetimeFigureOut">
              <a:rPr lang="en-US" smtClean="0"/>
              <a:t>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2C522-75BE-CF9B-F84E-558B8B84F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932A2-417E-EBF6-9C6C-B49D239C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2123A-8AD1-F446-9C4D-312D284D3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45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4C3CF-D345-DF0A-EE0E-DA194F8B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34446-CD7D-F1CF-E6BF-628EA884B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369B4-8D72-1385-59CE-0A764406B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4827B-589B-2797-E648-406E5C3A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B17B-5C7F-DC4E-8CD0-9158DF34D564}" type="datetimeFigureOut">
              <a:rPr lang="en-US" smtClean="0"/>
              <a:t>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398F8-7D6E-28DA-B87D-A63E079BA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3ABF-ADE1-7DBD-FF2F-AEEE56F4E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2123A-8AD1-F446-9C4D-312D284D3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30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F0F085-763B-4407-5028-9719D54D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D31A0-2C2C-887D-0CAC-7053C3691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CDCEA-0208-C14A-E9B8-077AF2460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AB17B-5C7F-DC4E-8CD0-9158DF34D564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B962A-2C34-71C8-39C6-5D9EF22B9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EF66C-4841-CB3B-4B0E-68FB23529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2123A-8AD1-F446-9C4D-312D284D3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85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5279" y="6469379"/>
            <a:ext cx="2783840" cy="19964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84336" y="6195058"/>
            <a:ext cx="3072384" cy="54559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2087" y="371602"/>
            <a:ext cx="10927824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9765" y="1133780"/>
            <a:ext cx="1169246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921406" y="6706312"/>
            <a:ext cx="309033" cy="1560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10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cument 6"/>
          <p:cNvSpPr/>
          <p:nvPr userDrawn="1"/>
        </p:nvSpPr>
        <p:spPr>
          <a:xfrm>
            <a:off x="4" y="0"/>
            <a:ext cx="12207393" cy="533400"/>
          </a:xfrm>
          <a:prstGeom prst="flowChartDocument">
            <a:avLst/>
          </a:prstGeom>
          <a:gradFill flip="none" rotWithShape="1">
            <a:gsLst>
              <a:gs pos="0">
                <a:srgbClr val="FFACAF"/>
              </a:gs>
              <a:gs pos="100000">
                <a:srgbClr val="FFFFFF"/>
              </a:gs>
            </a:gsLst>
            <a:lin ang="3300000" scaled="0"/>
            <a:tileRect/>
          </a:gra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11596997" y="6624263"/>
            <a:ext cx="609600" cy="241558"/>
          </a:xfrm>
          <a:prstGeom prst="rect">
            <a:avLst/>
          </a:prstGeom>
          <a:solidFill>
            <a:srgbClr val="FFACA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377">
              <a:defRPr/>
            </a:pPr>
            <a:endParaRPr lang="en-US" sz="1000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52128" y="6612966"/>
            <a:ext cx="12154473" cy="23852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marL="285744">
              <a:lnSpc>
                <a:spcPct val="95000"/>
              </a:lnSpc>
              <a:spcBef>
                <a:spcPts val="1200"/>
              </a:spcBef>
              <a:tabLst>
                <a:tab pos="8513550" algn="r"/>
              </a:tabLst>
            </a:pPr>
            <a:r>
              <a:rPr lang="en-US" sz="1000" b="1" cap="non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Shawki: On Automating Hyperparameter Optimization for Deep Learning Applications</a:t>
            </a:r>
            <a:endParaRPr lang="en-US" sz="1000" b="1" dirty="0">
              <a:solidFill>
                <a:srgbClr val="1F497D">
                  <a:lumMod val="50000"/>
                </a:srgbClr>
              </a:solidFill>
              <a:latin typeface="Calibri"/>
            </a:endParaRP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523210" y="6629400"/>
            <a:ext cx="11668793" cy="0"/>
          </a:xfrm>
          <a:prstGeom prst="line">
            <a:avLst/>
          </a:prstGeom>
          <a:solidFill>
            <a:schemeClr val="accent2"/>
          </a:solidFill>
          <a:ln w="19050" cap="sq" cmpd="sng" algn="ctr">
            <a:solidFill>
              <a:srgbClr val="FFACA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11655389" y="6657110"/>
            <a:ext cx="486315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fld id="{7004E5E3-C477-F742-9645-5285663234E5}" type="slidenum">
              <a:rPr lang="en-US" sz="1000" b="1" smtClean="0">
                <a:solidFill>
                  <a:srgbClr val="000000"/>
                </a:solidFill>
                <a:latin typeface="Arial"/>
                <a:cs typeface="Arial"/>
              </a:rPr>
              <a:pPr/>
              <a:t>‹#›</a:t>
            </a:fld>
            <a:endParaRPr lang="en-US" sz="10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8" name="Title Placeholder 17"/>
          <p:cNvSpPr>
            <a:spLocks noGrp="1"/>
          </p:cNvSpPr>
          <p:nvPr>
            <p:ph type="title"/>
          </p:nvPr>
        </p:nvSpPr>
        <p:spPr>
          <a:xfrm>
            <a:off x="0" y="5"/>
            <a:ext cx="12207393" cy="328461"/>
          </a:xfrm>
          <a:prstGeom prst="rect">
            <a:avLst/>
          </a:prstGeom>
        </p:spPr>
        <p:txBody>
          <a:bodyPr vert="horz" wrap="none" lIns="91440" tIns="0" rIns="0" bIns="0" rtlCol="0" anchor="ctr" anchorCtr="0">
            <a:norm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124" y="6594649"/>
            <a:ext cx="426720" cy="22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3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hdr="0" ftr="0" dt="0"/>
  <p:txStyles>
    <p:titleStyle>
      <a:lvl1pPr algn="l" defTabSz="457189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33280" y="325041"/>
            <a:ext cx="3525440" cy="7001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9913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gmrk.com/lenet-5-a-classic-cnn-architecture/" TargetMode="Externa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keras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tensorflow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neural-networks-2/#init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developer.nvidia.com/cuda-zon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install/" TargetMode="External"/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en.wikipedia.org/wiki/CUD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keras.io/backen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models/about-keras-models/" TargetMode="External"/><Relationship Id="rId2" Type="http://schemas.openxmlformats.org/officeDocument/2006/relationships/hyperlink" Target="https://keras.io/getting-started/sequential-model-guid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keras.io/getting-started/functional-api-guid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3061-E38E-6533-983B-FDBFFAB431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Models with </a:t>
            </a:r>
            <a:r>
              <a:rPr lang="en-US" dirty="0" err="1"/>
              <a:t>Keras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E6E98-908B-5AE0-00C0-C055BDE2DF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UNIT-II</a:t>
            </a:r>
          </a:p>
        </p:txBody>
      </p:sp>
    </p:spTree>
    <p:extLst>
      <p:ext uri="{BB962C8B-B14F-4D97-AF65-F5344CB8AC3E}">
        <p14:creationId xmlns:p14="http://schemas.microsoft.com/office/powerpoint/2010/main" val="569466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24433"/>
            <a:ext cx="52127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Keras</a:t>
            </a:r>
            <a:r>
              <a:rPr spc="-105" dirty="0"/>
              <a:t> </a:t>
            </a:r>
            <a:r>
              <a:rPr spc="-40" dirty="0"/>
              <a:t>Sequential</a:t>
            </a:r>
            <a:r>
              <a:rPr spc="-105" dirty="0"/>
              <a:t> </a:t>
            </a:r>
            <a:r>
              <a:rPr spc="-35" dirty="0"/>
              <a:t>Model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241300" algn="l"/>
              </a:tabLst>
            </a:pPr>
            <a:r>
              <a:rPr spc="-15" dirty="0"/>
              <a:t>Define</a:t>
            </a:r>
            <a:r>
              <a:rPr spc="5" dirty="0"/>
              <a:t> </a:t>
            </a:r>
            <a:r>
              <a:rPr spc="-5" dirty="0"/>
              <a:t>a</a:t>
            </a:r>
            <a:r>
              <a:rPr dirty="0"/>
              <a:t> </a:t>
            </a:r>
            <a:r>
              <a:rPr spc="-10" dirty="0"/>
              <a:t>sequential</a:t>
            </a:r>
            <a:r>
              <a:rPr spc="10" dirty="0"/>
              <a:t> </a:t>
            </a:r>
            <a:r>
              <a:rPr spc="-5" dirty="0"/>
              <a:t>model</a:t>
            </a:r>
          </a:p>
          <a:p>
            <a:pPr marL="241300" marR="436880">
              <a:lnSpc>
                <a:spcPct val="131700"/>
              </a:lnSpc>
              <a:spcBef>
                <a:spcPts val="50"/>
              </a:spcBef>
            </a:pPr>
            <a:r>
              <a:rPr sz="2000" dirty="0"/>
              <a:t>model = </a:t>
            </a:r>
            <a:r>
              <a:rPr sz="2000" spc="-5" dirty="0"/>
              <a:t>Sequential() </a:t>
            </a:r>
            <a:r>
              <a:rPr sz="2000" dirty="0"/>
              <a:t> mode.add(Dense(32,</a:t>
            </a:r>
            <a:r>
              <a:rPr sz="2000" spc="-100" dirty="0"/>
              <a:t> </a:t>
            </a:r>
            <a:r>
              <a:rPr sz="2000" dirty="0"/>
              <a:t>input_dim=784)) </a:t>
            </a:r>
            <a:r>
              <a:rPr sz="2000" spc="-434" dirty="0"/>
              <a:t> </a:t>
            </a:r>
            <a:r>
              <a:rPr sz="2000" spc="-5" dirty="0"/>
              <a:t>model.add(Activation(‘relu’)) </a:t>
            </a:r>
            <a:r>
              <a:rPr sz="2000" dirty="0"/>
              <a:t> model.add(Dense(10))</a:t>
            </a:r>
            <a:endParaRPr sz="2000"/>
          </a:p>
          <a:p>
            <a:pPr marL="241300">
              <a:lnSpc>
                <a:spcPct val="100000"/>
              </a:lnSpc>
              <a:spcBef>
                <a:spcPts val="765"/>
              </a:spcBef>
            </a:pPr>
            <a:r>
              <a:rPr sz="2000" spc="-5" dirty="0"/>
              <a:t>model.add(Activation(‘softmax’))</a:t>
            </a:r>
            <a:endParaRPr sz="2000"/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241300" algn="l"/>
              </a:tabLst>
            </a:pPr>
            <a:r>
              <a:rPr spc="-10" dirty="0"/>
              <a:t>Compilation</a:t>
            </a:r>
          </a:p>
          <a:p>
            <a:pPr marL="241300">
              <a:lnSpc>
                <a:spcPct val="100000"/>
              </a:lnSpc>
              <a:spcBef>
                <a:spcPts val="810"/>
              </a:spcBef>
            </a:pPr>
            <a:r>
              <a:rPr sz="2000" spc="-20" dirty="0"/>
              <a:t>model.compile(optimizer=‘rmsprop’,</a:t>
            </a:r>
            <a:endParaRPr sz="2000"/>
          </a:p>
          <a:p>
            <a:pPr marL="1841500" marR="15875">
              <a:lnSpc>
                <a:spcPct val="131600"/>
              </a:lnSpc>
              <a:spcBef>
                <a:spcPts val="10"/>
              </a:spcBef>
            </a:pPr>
            <a:r>
              <a:rPr sz="2000" spc="-20" dirty="0"/>
              <a:t>loss=‘binary_crossentropy’, </a:t>
            </a:r>
            <a:r>
              <a:rPr sz="2000" spc="-440" dirty="0"/>
              <a:t> </a:t>
            </a:r>
            <a:r>
              <a:rPr sz="2000" spc="-5" dirty="0"/>
              <a:t>metrics=[‘accuray’])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7138161" y="1515561"/>
            <a:ext cx="4406900" cy="219075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Training</a:t>
            </a:r>
            <a:endParaRPr sz="2800">
              <a:latin typeface="Calibri"/>
              <a:cs typeface="Calibri"/>
            </a:endParaRPr>
          </a:p>
          <a:p>
            <a:pPr marL="241300" marR="5080">
              <a:lnSpc>
                <a:spcPts val="2160"/>
              </a:lnSpc>
              <a:spcBef>
                <a:spcPts val="1080"/>
              </a:spcBef>
            </a:pPr>
            <a:r>
              <a:rPr sz="2000" dirty="0">
                <a:latin typeface="Calibri"/>
                <a:cs typeface="Calibri"/>
              </a:rPr>
              <a:t>model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10" dirty="0">
                <a:latin typeface="Calibri"/>
                <a:cs typeface="Calibri"/>
              </a:rPr>
              <a:t>model.fit(data,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one_hot_labels,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epoch=10,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batch_size=32)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Predition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815"/>
              </a:spcBef>
            </a:pPr>
            <a:r>
              <a:rPr sz="2000" dirty="0">
                <a:latin typeface="Calibri"/>
                <a:cs typeface="Calibri"/>
              </a:rPr>
              <a:t>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model.predict(X)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551932" y="3169920"/>
            <a:ext cx="1088390" cy="815340"/>
            <a:chOff x="5551932" y="3169920"/>
            <a:chExt cx="1088390" cy="815340"/>
          </a:xfrm>
        </p:grpSpPr>
        <p:sp>
          <p:nvSpPr>
            <p:cNvPr id="6" name="object 6"/>
            <p:cNvSpPr/>
            <p:nvPr/>
          </p:nvSpPr>
          <p:spPr>
            <a:xfrm>
              <a:off x="5558028" y="3176016"/>
              <a:ext cx="1076325" cy="803275"/>
            </a:xfrm>
            <a:custGeom>
              <a:avLst/>
              <a:gdLst/>
              <a:ahLst/>
              <a:cxnLst/>
              <a:rect l="l" t="t" r="r" b="b"/>
              <a:pathLst>
                <a:path w="1076325" h="803275">
                  <a:moveTo>
                    <a:pt x="674370" y="0"/>
                  </a:moveTo>
                  <a:lnTo>
                    <a:pt x="674370" y="200787"/>
                  </a:lnTo>
                  <a:lnTo>
                    <a:pt x="0" y="200787"/>
                  </a:lnTo>
                  <a:lnTo>
                    <a:pt x="0" y="602361"/>
                  </a:lnTo>
                  <a:lnTo>
                    <a:pt x="674370" y="602361"/>
                  </a:lnTo>
                  <a:lnTo>
                    <a:pt x="674370" y="803148"/>
                  </a:lnTo>
                  <a:lnTo>
                    <a:pt x="1075944" y="401574"/>
                  </a:lnTo>
                  <a:lnTo>
                    <a:pt x="67437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58028" y="3176016"/>
              <a:ext cx="1076325" cy="803275"/>
            </a:xfrm>
            <a:custGeom>
              <a:avLst/>
              <a:gdLst/>
              <a:ahLst/>
              <a:cxnLst/>
              <a:rect l="l" t="t" r="r" b="b"/>
              <a:pathLst>
                <a:path w="1076325" h="803275">
                  <a:moveTo>
                    <a:pt x="0" y="200787"/>
                  </a:moveTo>
                  <a:lnTo>
                    <a:pt x="674370" y="200787"/>
                  </a:lnTo>
                  <a:lnTo>
                    <a:pt x="674370" y="0"/>
                  </a:lnTo>
                  <a:lnTo>
                    <a:pt x="1075944" y="401574"/>
                  </a:lnTo>
                  <a:lnTo>
                    <a:pt x="674370" y="803148"/>
                  </a:lnTo>
                  <a:lnTo>
                    <a:pt x="674370" y="602361"/>
                  </a:lnTo>
                  <a:lnTo>
                    <a:pt x="0" y="602361"/>
                  </a:lnTo>
                  <a:lnTo>
                    <a:pt x="0" y="200787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27053" y="378236"/>
            <a:ext cx="3145337" cy="9565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066" y="371602"/>
            <a:ext cx="2480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/>
              <a:t>Keras:</a:t>
            </a:r>
            <a:r>
              <a:rPr spc="-70" dirty="0"/>
              <a:t> </a:t>
            </a:r>
            <a:r>
              <a:rPr spc="-30" dirty="0"/>
              <a:t>Layers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59940" y="1062600"/>
            <a:ext cx="6959600" cy="5304657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355600" indent="-343535">
              <a:spcBef>
                <a:spcPts val="1265"/>
              </a:spcBef>
              <a:buClr>
                <a:srgbClr val="1F487C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Input: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  <a:p>
            <a:pPr marL="927100">
              <a:spcBef>
                <a:spcPts val="975"/>
              </a:spcBef>
            </a:pPr>
            <a:r>
              <a:rPr sz="2000" i="1" dirty="0">
                <a:solidFill>
                  <a:prstClr val="black"/>
                </a:solidFill>
                <a:latin typeface="Calibri"/>
                <a:cs typeface="Calibri"/>
              </a:rPr>
              <a:t>input_img</a:t>
            </a:r>
            <a:r>
              <a:rPr sz="2000" i="1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2000" i="1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prstClr val="black"/>
                </a:solidFill>
                <a:latin typeface="Calibri"/>
                <a:cs typeface="Calibri"/>
              </a:rPr>
              <a:t>Input(shape=(rows</a:t>
            </a:r>
            <a:r>
              <a:rPr sz="2000" i="1" spc="-4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prstClr val="black"/>
                </a:solidFill>
                <a:latin typeface="Calibri"/>
                <a:cs typeface="Calibri"/>
              </a:rPr>
              <a:t>,</a:t>
            </a:r>
            <a:r>
              <a:rPr sz="2000" i="1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i="1" spc="-10" dirty="0">
                <a:solidFill>
                  <a:prstClr val="black"/>
                </a:solidFill>
                <a:latin typeface="Calibri"/>
                <a:cs typeface="Calibri"/>
              </a:rPr>
              <a:t>cols</a:t>
            </a:r>
            <a:r>
              <a:rPr sz="2000" i="1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prstClr val="black"/>
                </a:solidFill>
                <a:latin typeface="Calibri"/>
                <a:cs typeface="Calibri"/>
              </a:rPr>
              <a:t>,</a:t>
            </a:r>
            <a:r>
              <a:rPr sz="2000" i="1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prstClr val="black"/>
                </a:solidFill>
                <a:latin typeface="Calibri"/>
                <a:cs typeface="Calibri"/>
              </a:rPr>
              <a:t>channels))</a:t>
            </a:r>
            <a:endParaRPr sz="2000">
              <a:solidFill>
                <a:prstClr val="black"/>
              </a:solidFill>
              <a:latin typeface="Calibri"/>
              <a:cs typeface="Calibri"/>
            </a:endParaRPr>
          </a:p>
          <a:p>
            <a:pPr marL="355600" indent="-343535">
              <a:spcBef>
                <a:spcPts val="655"/>
              </a:spcBef>
              <a:buClr>
                <a:srgbClr val="1F487C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Dense: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  <a:p>
            <a:pPr marL="927100">
              <a:spcBef>
                <a:spcPts val="980"/>
              </a:spcBef>
            </a:pPr>
            <a:r>
              <a:rPr sz="2000" i="1" dirty="0">
                <a:solidFill>
                  <a:prstClr val="black"/>
                </a:solidFill>
                <a:latin typeface="Calibri"/>
                <a:cs typeface="Calibri"/>
              </a:rPr>
              <a:t>x</a:t>
            </a:r>
            <a:r>
              <a:rPr sz="2000" i="1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2000" i="1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prstClr val="black"/>
                </a:solidFill>
                <a:latin typeface="Calibri"/>
                <a:cs typeface="Calibri"/>
              </a:rPr>
              <a:t>Dense(num_of_units</a:t>
            </a:r>
            <a:r>
              <a:rPr sz="2000" i="1" spc="-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prstClr val="black"/>
                </a:solidFill>
                <a:latin typeface="Calibri"/>
                <a:cs typeface="Calibri"/>
              </a:rPr>
              <a:t>,</a:t>
            </a:r>
            <a:r>
              <a:rPr sz="2000" i="1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prstClr val="black"/>
                </a:solidFill>
                <a:latin typeface="Calibri"/>
                <a:cs typeface="Calibri"/>
              </a:rPr>
              <a:t>activation=‘activation_function’)</a:t>
            </a:r>
            <a:endParaRPr sz="2000">
              <a:solidFill>
                <a:prstClr val="black"/>
              </a:solidFill>
              <a:latin typeface="Calibri"/>
              <a:cs typeface="Calibri"/>
            </a:endParaRPr>
          </a:p>
          <a:p>
            <a:pPr marL="355600" indent="-343535">
              <a:spcBef>
                <a:spcPts val="655"/>
              </a:spcBef>
              <a:buClr>
                <a:srgbClr val="1F487C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Conv2D: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  <a:p>
            <a:pPr marL="927100">
              <a:spcBef>
                <a:spcPts val="1175"/>
              </a:spcBef>
            </a:pPr>
            <a:r>
              <a:rPr i="1" dirty="0">
                <a:solidFill>
                  <a:prstClr val="black"/>
                </a:solidFill>
                <a:latin typeface="Calibri"/>
                <a:cs typeface="Calibri"/>
              </a:rPr>
              <a:t>x</a:t>
            </a:r>
            <a:r>
              <a:rPr i="1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i="1" dirty="0">
                <a:solidFill>
                  <a:prstClr val="black"/>
                </a:solidFill>
                <a:latin typeface="Calibri"/>
                <a:cs typeface="Calibri"/>
              </a:rPr>
              <a:t>= </a:t>
            </a:r>
            <a:r>
              <a:rPr i="1" spc="-10" dirty="0">
                <a:solidFill>
                  <a:prstClr val="black"/>
                </a:solidFill>
                <a:latin typeface="Calibri"/>
                <a:cs typeface="Calibri"/>
              </a:rPr>
              <a:t>Conv2D(num_of_filters,</a:t>
            </a:r>
            <a:r>
              <a:rPr i="1" spc="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i="1" spc="-10" dirty="0">
                <a:solidFill>
                  <a:prstClr val="black"/>
                </a:solidFill>
                <a:latin typeface="Calibri"/>
                <a:cs typeface="Calibri"/>
              </a:rPr>
              <a:t>kernel_size</a:t>
            </a:r>
            <a:r>
              <a:rPr i="1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i="1" dirty="0">
                <a:solidFill>
                  <a:prstClr val="black"/>
                </a:solidFill>
                <a:latin typeface="Calibri"/>
                <a:cs typeface="Calibri"/>
              </a:rPr>
              <a:t>,</a:t>
            </a:r>
            <a:r>
              <a:rPr i="1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i="1" spc="-10" dirty="0">
                <a:solidFill>
                  <a:prstClr val="black"/>
                </a:solidFill>
                <a:latin typeface="Calibri"/>
                <a:cs typeface="Calibri"/>
              </a:rPr>
              <a:t>stride,</a:t>
            </a:r>
            <a:endParaRPr>
              <a:solidFill>
                <a:prstClr val="black"/>
              </a:solidFill>
              <a:latin typeface="Calibri"/>
              <a:cs typeface="Calibri"/>
            </a:endParaRPr>
          </a:p>
          <a:p>
            <a:pPr marL="927100">
              <a:spcBef>
                <a:spcPts val="350"/>
              </a:spcBef>
            </a:pPr>
            <a:r>
              <a:rPr i="1" spc="-10" dirty="0">
                <a:solidFill>
                  <a:prstClr val="black"/>
                </a:solidFill>
                <a:latin typeface="Calibri"/>
                <a:cs typeface="Calibri"/>
              </a:rPr>
              <a:t>activation=‘activation_function’,padding=‘type_of_padding’)</a:t>
            </a:r>
            <a:endParaRPr>
              <a:solidFill>
                <a:prstClr val="black"/>
              </a:solidFill>
              <a:latin typeface="Calibri"/>
              <a:cs typeface="Calibri"/>
            </a:endParaRPr>
          </a:p>
          <a:p>
            <a:pPr marL="355600" indent="-343535">
              <a:spcBef>
                <a:spcPts val="590"/>
              </a:spcBef>
              <a:buClr>
                <a:srgbClr val="1F487C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MaxPool2D: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  <a:p>
            <a:pPr marL="927100">
              <a:spcBef>
                <a:spcPts val="975"/>
              </a:spcBef>
            </a:pPr>
            <a:r>
              <a:rPr sz="2000" i="1" dirty="0">
                <a:solidFill>
                  <a:prstClr val="black"/>
                </a:solidFill>
                <a:latin typeface="Calibri"/>
                <a:cs typeface="Calibri"/>
              </a:rPr>
              <a:t>x</a:t>
            </a:r>
            <a:r>
              <a:rPr sz="2000" i="1" spc="-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2000" i="1" spc="-10" dirty="0">
                <a:solidFill>
                  <a:prstClr val="black"/>
                </a:solidFill>
                <a:latin typeface="Calibri"/>
                <a:cs typeface="Calibri"/>
              </a:rPr>
              <a:t> MaxPool2D(kernel_size)</a:t>
            </a:r>
            <a:endParaRPr sz="2000">
              <a:solidFill>
                <a:prstClr val="black"/>
              </a:solidFill>
              <a:latin typeface="Calibri"/>
              <a:cs typeface="Calibri"/>
            </a:endParaRPr>
          </a:p>
          <a:p>
            <a:pPr marL="355600" indent="-343535">
              <a:spcBef>
                <a:spcPts val="660"/>
              </a:spcBef>
              <a:buClr>
                <a:srgbClr val="1F487C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Flatten: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  <a:p>
            <a:pPr marL="355600" indent="-343535">
              <a:spcBef>
                <a:spcPts val="575"/>
              </a:spcBef>
              <a:buClr>
                <a:srgbClr val="1F487C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Dropout: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  <a:p>
            <a:pPr marL="927100">
              <a:spcBef>
                <a:spcPts val="975"/>
              </a:spcBef>
            </a:pPr>
            <a:r>
              <a:rPr sz="2000" i="1" dirty="0">
                <a:solidFill>
                  <a:prstClr val="black"/>
                </a:solidFill>
                <a:latin typeface="Calibri"/>
                <a:cs typeface="Calibri"/>
              </a:rPr>
              <a:t>x</a:t>
            </a:r>
            <a:r>
              <a:rPr sz="2000" i="1" spc="-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prstClr val="black"/>
                </a:solidFill>
                <a:latin typeface="Calibri"/>
                <a:cs typeface="Calibri"/>
              </a:rPr>
              <a:t>=</a:t>
            </a:r>
            <a:r>
              <a:rPr sz="2000" i="1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prstClr val="black"/>
                </a:solidFill>
                <a:latin typeface="Calibri"/>
                <a:cs typeface="Calibri"/>
              </a:rPr>
              <a:t>Dropout(value_of_dropout)</a:t>
            </a:r>
            <a:endParaRPr sz="200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066" y="371602"/>
            <a:ext cx="3339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/>
              <a:t>Keras:</a:t>
            </a:r>
            <a:r>
              <a:rPr spc="-85" dirty="0"/>
              <a:t> </a:t>
            </a:r>
            <a:r>
              <a:rPr spc="-15" dirty="0"/>
              <a:t>Optimizers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59941" y="1210437"/>
            <a:ext cx="1515745" cy="368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spcBef>
                <a:spcPts val="100"/>
              </a:spcBef>
              <a:buClr>
                <a:srgbClr val="1F487C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SGD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  <a:p>
            <a:pPr>
              <a:spcBef>
                <a:spcPts val="35"/>
              </a:spcBef>
              <a:buClr>
                <a:srgbClr val="1F487C"/>
              </a:buClr>
              <a:buFont typeface="Wingdings"/>
              <a:buChar char=""/>
            </a:pPr>
            <a:endParaRPr sz="2800">
              <a:solidFill>
                <a:prstClr val="black"/>
              </a:solidFill>
              <a:latin typeface="Calibri"/>
              <a:cs typeface="Calibri"/>
            </a:endParaRPr>
          </a:p>
          <a:p>
            <a:pPr marL="355600" indent="-343535">
              <a:buClr>
                <a:srgbClr val="1F487C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RMSProp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  <a:p>
            <a:pPr>
              <a:spcBef>
                <a:spcPts val="5"/>
              </a:spcBef>
              <a:buClr>
                <a:srgbClr val="1F487C"/>
              </a:buClr>
              <a:buFont typeface="Wingdings"/>
              <a:buChar char=""/>
            </a:pPr>
            <a:endParaRPr sz="3300">
              <a:solidFill>
                <a:prstClr val="black"/>
              </a:solidFill>
              <a:latin typeface="Calibri"/>
              <a:cs typeface="Calibri"/>
            </a:endParaRPr>
          </a:p>
          <a:p>
            <a:pPr marL="355600" indent="-343535">
              <a:spcBef>
                <a:spcPts val="5"/>
              </a:spcBef>
              <a:buClr>
                <a:srgbClr val="1F487C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AdaGrad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  <a:p>
            <a:pPr>
              <a:spcBef>
                <a:spcPts val="35"/>
              </a:spcBef>
              <a:buClr>
                <a:srgbClr val="1F487C"/>
              </a:buClr>
              <a:buFont typeface="Wingdings"/>
              <a:buChar char=""/>
            </a:pPr>
            <a:endParaRPr sz="2800">
              <a:solidFill>
                <a:prstClr val="black"/>
              </a:solidFill>
              <a:latin typeface="Calibri"/>
              <a:cs typeface="Calibri"/>
            </a:endParaRPr>
          </a:p>
          <a:p>
            <a:pPr marL="355600" indent="-343535">
              <a:spcBef>
                <a:spcPts val="5"/>
              </a:spcBef>
              <a:buClr>
                <a:srgbClr val="1F487C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Adam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  <a:p>
            <a:pPr>
              <a:spcBef>
                <a:spcPts val="35"/>
              </a:spcBef>
              <a:buClr>
                <a:srgbClr val="1F487C"/>
              </a:buClr>
              <a:buFont typeface="Wingdings"/>
              <a:buChar char=""/>
            </a:pPr>
            <a:endParaRPr sz="2800">
              <a:solidFill>
                <a:prstClr val="black"/>
              </a:solidFill>
              <a:latin typeface="Calibri"/>
              <a:cs typeface="Calibri"/>
            </a:endParaRPr>
          </a:p>
          <a:p>
            <a:pPr marL="355600" indent="-343535">
              <a:buClr>
                <a:srgbClr val="1F487C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…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065" y="371602"/>
            <a:ext cx="51625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/>
              <a:t>Keras:</a:t>
            </a:r>
            <a:r>
              <a:rPr spc="-40" dirty="0"/>
              <a:t> </a:t>
            </a:r>
            <a:r>
              <a:rPr spc="-10" dirty="0"/>
              <a:t>Activation</a:t>
            </a:r>
            <a:r>
              <a:rPr spc="-40" dirty="0"/>
              <a:t> </a:t>
            </a:r>
            <a:r>
              <a:rPr dirty="0"/>
              <a:t>Functions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59941" y="1210436"/>
            <a:ext cx="1616075" cy="4927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spcBef>
                <a:spcPts val="100"/>
              </a:spcBef>
              <a:buClr>
                <a:srgbClr val="1F487C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Sigmoid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  <a:p>
            <a:pPr>
              <a:spcBef>
                <a:spcPts val="35"/>
              </a:spcBef>
              <a:buClr>
                <a:srgbClr val="1F487C"/>
              </a:buClr>
              <a:buFont typeface="Wingdings"/>
              <a:buChar char=""/>
            </a:pPr>
            <a:endParaRPr sz="2800">
              <a:solidFill>
                <a:prstClr val="black"/>
              </a:solidFill>
              <a:latin typeface="Calibri"/>
              <a:cs typeface="Calibri"/>
            </a:endParaRPr>
          </a:p>
          <a:p>
            <a:pPr marL="355600" indent="-343535">
              <a:buClr>
                <a:srgbClr val="1F487C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spc="-50" dirty="0">
                <a:solidFill>
                  <a:prstClr val="black"/>
                </a:solidFill>
                <a:latin typeface="Calibri"/>
                <a:cs typeface="Calibri"/>
              </a:rPr>
              <a:t>Tanh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  <a:p>
            <a:pPr>
              <a:spcBef>
                <a:spcPts val="40"/>
              </a:spcBef>
              <a:buClr>
                <a:srgbClr val="1F487C"/>
              </a:buClr>
              <a:buFont typeface="Wingdings"/>
              <a:buChar char=""/>
            </a:pPr>
            <a:endParaRPr sz="2800">
              <a:solidFill>
                <a:prstClr val="black"/>
              </a:solidFill>
              <a:latin typeface="Calibri"/>
              <a:cs typeface="Calibri"/>
            </a:endParaRPr>
          </a:p>
          <a:p>
            <a:pPr marL="355600" indent="-343535">
              <a:spcBef>
                <a:spcPts val="5"/>
              </a:spcBef>
              <a:buClr>
                <a:srgbClr val="1F487C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Relu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  <a:p>
            <a:pPr>
              <a:spcBef>
                <a:spcPts val="35"/>
              </a:spcBef>
              <a:buClr>
                <a:srgbClr val="1F487C"/>
              </a:buClr>
              <a:buFont typeface="Wingdings"/>
              <a:buChar char=""/>
            </a:pPr>
            <a:endParaRPr sz="2800">
              <a:solidFill>
                <a:prstClr val="black"/>
              </a:solidFill>
              <a:latin typeface="Calibri"/>
              <a:cs typeface="Calibri"/>
            </a:endParaRPr>
          </a:p>
          <a:p>
            <a:pPr marL="355600" indent="-343535">
              <a:spcBef>
                <a:spcPts val="5"/>
              </a:spcBef>
              <a:buClr>
                <a:srgbClr val="1F487C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Le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aky</a:t>
            </a:r>
            <a:r>
              <a:rPr sz="2400" spc="-30" dirty="0">
                <a:solidFill>
                  <a:prstClr val="black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elu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  <a:p>
            <a:pPr>
              <a:buClr>
                <a:srgbClr val="1F487C"/>
              </a:buClr>
              <a:buFont typeface="Wingdings"/>
              <a:buChar char=""/>
            </a:pPr>
            <a:endParaRPr sz="3300">
              <a:solidFill>
                <a:prstClr val="black"/>
              </a:solidFill>
              <a:latin typeface="Calibri"/>
              <a:cs typeface="Calibri"/>
            </a:endParaRPr>
          </a:p>
          <a:p>
            <a:pPr marL="355600" indent="-343535">
              <a:buClr>
                <a:srgbClr val="1F487C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spc="-20" dirty="0">
                <a:solidFill>
                  <a:prstClr val="black"/>
                </a:solidFill>
                <a:latin typeface="Calibri"/>
                <a:cs typeface="Calibri"/>
              </a:rPr>
              <a:t>ELU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  <a:p>
            <a:pPr>
              <a:spcBef>
                <a:spcPts val="40"/>
              </a:spcBef>
              <a:buClr>
                <a:srgbClr val="1F487C"/>
              </a:buClr>
              <a:buFont typeface="Wingdings"/>
              <a:buChar char=""/>
            </a:pPr>
            <a:endParaRPr sz="2800">
              <a:solidFill>
                <a:prstClr val="black"/>
              </a:solidFill>
              <a:latin typeface="Calibri"/>
              <a:cs typeface="Calibri"/>
            </a:endParaRPr>
          </a:p>
          <a:p>
            <a:pPr marL="355600" indent="-343535">
              <a:buClr>
                <a:srgbClr val="1F487C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Softmax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  <a:p>
            <a:pPr marL="355600" indent="-343535">
              <a:spcBef>
                <a:spcPts val="580"/>
              </a:spcBef>
              <a:buClr>
                <a:srgbClr val="1F487C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…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066" y="371602"/>
            <a:ext cx="40506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/>
              <a:t>Keras:</a:t>
            </a:r>
            <a:r>
              <a:rPr spc="-45" dirty="0"/>
              <a:t> </a:t>
            </a:r>
            <a:r>
              <a:rPr spc="-15" dirty="0"/>
              <a:t>Cost</a:t>
            </a:r>
            <a:r>
              <a:rPr spc="-55" dirty="0"/>
              <a:t> </a:t>
            </a:r>
            <a:r>
              <a:rPr dirty="0"/>
              <a:t>Functions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59940" y="1210436"/>
            <a:ext cx="7609840" cy="2879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spcBef>
                <a:spcPts val="100"/>
              </a:spcBef>
              <a:buClr>
                <a:srgbClr val="1F487C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Mean</a:t>
            </a:r>
            <a:r>
              <a:rPr sz="2400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Squared</a:t>
            </a: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Error</a:t>
            </a:r>
            <a:r>
              <a:rPr sz="2400" spc="-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(‘mse’)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  <a:p>
            <a:pPr>
              <a:spcBef>
                <a:spcPts val="35"/>
              </a:spcBef>
              <a:buClr>
                <a:srgbClr val="1F487C"/>
              </a:buClr>
              <a:buFont typeface="Wingdings"/>
              <a:buChar char=""/>
            </a:pPr>
            <a:endParaRPr sz="2800">
              <a:solidFill>
                <a:prstClr val="black"/>
              </a:solidFill>
              <a:latin typeface="Calibri"/>
              <a:cs typeface="Calibri"/>
            </a:endParaRPr>
          </a:p>
          <a:p>
            <a:pPr marL="355600" indent="-343535">
              <a:buClr>
                <a:srgbClr val="1F487C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Binary</a:t>
            </a:r>
            <a:r>
              <a:rPr sz="2400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Cross</a:t>
            </a:r>
            <a:r>
              <a:rPr sz="2400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Entropy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(‘binary_crossentropy’)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  <a:p>
            <a:pPr>
              <a:spcBef>
                <a:spcPts val="40"/>
              </a:spcBef>
              <a:buClr>
                <a:srgbClr val="1F487C"/>
              </a:buClr>
              <a:buFont typeface="Wingdings"/>
              <a:buChar char=""/>
            </a:pPr>
            <a:endParaRPr sz="2800">
              <a:solidFill>
                <a:prstClr val="black"/>
              </a:solidFill>
              <a:latin typeface="Calibri"/>
              <a:cs typeface="Calibri"/>
            </a:endParaRPr>
          </a:p>
          <a:p>
            <a:pPr marL="355600" indent="-343535">
              <a:spcBef>
                <a:spcPts val="5"/>
              </a:spcBef>
              <a:buClr>
                <a:srgbClr val="1F487C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Kullback</a:t>
            </a:r>
            <a:r>
              <a:rPr sz="2400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Leibler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Divergence 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(‘kullback_leibler_divergence’)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  <a:p>
            <a:pPr>
              <a:buClr>
                <a:srgbClr val="1F487C"/>
              </a:buClr>
              <a:buFont typeface="Wingdings"/>
              <a:buChar char=""/>
            </a:pPr>
            <a:endParaRPr sz="3300">
              <a:solidFill>
                <a:prstClr val="black"/>
              </a:solidFill>
              <a:latin typeface="Calibri"/>
              <a:cs typeface="Calibri"/>
            </a:endParaRPr>
          </a:p>
          <a:p>
            <a:pPr marL="355600" indent="-343535">
              <a:spcBef>
                <a:spcPts val="5"/>
              </a:spcBef>
              <a:buClr>
                <a:srgbClr val="1F487C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…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98065" y="371602"/>
            <a:ext cx="6019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b="1" spc="-25" dirty="0">
                <a:solidFill>
                  <a:srgbClr val="1F487C"/>
                </a:solidFill>
                <a:latin typeface="Calibri"/>
                <a:cs typeface="Calibri"/>
              </a:rPr>
              <a:t>Keras:</a:t>
            </a:r>
            <a:r>
              <a:rPr sz="3600" b="1" spc="-2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1F487C"/>
                </a:solidFill>
                <a:latin typeface="Calibri"/>
                <a:cs typeface="Calibri"/>
              </a:rPr>
              <a:t>Defining </a:t>
            </a:r>
            <a:r>
              <a:rPr sz="3600" b="1" dirty="0">
                <a:solidFill>
                  <a:srgbClr val="1F487C"/>
                </a:solidFill>
                <a:latin typeface="Calibri"/>
                <a:cs typeface="Calibri"/>
              </a:rPr>
              <a:t>the</a:t>
            </a:r>
            <a:r>
              <a:rPr sz="3600" b="1" spc="-2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1F487C"/>
                </a:solidFill>
                <a:latin typeface="Calibri"/>
                <a:cs typeface="Calibri"/>
              </a:rPr>
              <a:t>architecture</a:t>
            </a:r>
            <a:endParaRPr sz="36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59941" y="1210436"/>
            <a:ext cx="5751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There</a:t>
            </a:r>
            <a:r>
              <a:rPr sz="2400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are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two</a:t>
            </a:r>
            <a:r>
              <a:rPr sz="2400" spc="-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prstClr val="black"/>
                </a:solidFill>
                <a:latin typeface="Calibri"/>
                <a:cs typeface="Calibri"/>
              </a:rPr>
              <a:t>ways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2400" spc="-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define</a:t>
            </a:r>
            <a:r>
              <a:rPr sz="2400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architecture: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1927" y="1591055"/>
            <a:ext cx="7293864" cy="47061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3932" y="1943100"/>
            <a:ext cx="7179564" cy="42854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98065" y="371602"/>
            <a:ext cx="6019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b="1" spc="-25" dirty="0">
                <a:solidFill>
                  <a:srgbClr val="1F487C"/>
                </a:solidFill>
                <a:latin typeface="Calibri"/>
                <a:cs typeface="Calibri"/>
              </a:rPr>
              <a:t>Keras:</a:t>
            </a:r>
            <a:r>
              <a:rPr sz="3600" b="1" spc="-2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1F487C"/>
                </a:solidFill>
                <a:latin typeface="Calibri"/>
                <a:cs typeface="Calibri"/>
              </a:rPr>
              <a:t>Defining </a:t>
            </a:r>
            <a:r>
              <a:rPr sz="3600" b="1" dirty="0">
                <a:solidFill>
                  <a:srgbClr val="1F487C"/>
                </a:solidFill>
                <a:latin typeface="Calibri"/>
                <a:cs typeface="Calibri"/>
              </a:rPr>
              <a:t>the</a:t>
            </a:r>
            <a:r>
              <a:rPr sz="3600" b="1" spc="-2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1F487C"/>
                </a:solidFill>
                <a:latin typeface="Calibri"/>
                <a:cs typeface="Calibri"/>
              </a:rPr>
              <a:t>architecture</a:t>
            </a:r>
            <a:endParaRPr sz="36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059941" y="1210436"/>
            <a:ext cx="5751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There</a:t>
            </a:r>
            <a:r>
              <a:rPr sz="2400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are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two</a:t>
            </a:r>
            <a:r>
              <a:rPr sz="2400" spc="-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prstClr val="black"/>
                </a:solidFill>
                <a:latin typeface="Calibri"/>
                <a:cs typeface="Calibri"/>
              </a:rPr>
              <a:t>ways</a:t>
            </a:r>
            <a:r>
              <a:rPr sz="2400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2400" spc="-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define</a:t>
            </a:r>
            <a:r>
              <a:rPr sz="2400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prstClr val="black"/>
                </a:solidFill>
                <a:latin typeface="Calibri"/>
                <a:cs typeface="Calibri"/>
              </a:rPr>
              <a:t>architecture: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065" y="371602"/>
            <a:ext cx="185991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0" dirty="0"/>
              <a:t>Exercises: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59941" y="1133781"/>
            <a:ext cx="8047355" cy="304482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3535">
              <a:spcBef>
                <a:spcPts val="700"/>
              </a:spcBef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Exercise</a:t>
            </a:r>
            <a:r>
              <a:rPr sz="2400" spc="-5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1: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  <a:p>
            <a:pPr marL="469900">
              <a:spcBef>
                <a:spcPts val="509"/>
              </a:spcBef>
            </a:pPr>
            <a:r>
              <a:rPr sz="2000" spc="-5" dirty="0">
                <a:solidFill>
                  <a:prstClr val="black"/>
                </a:solidFill>
                <a:latin typeface="Calibri"/>
                <a:cs typeface="Calibri"/>
              </a:rPr>
              <a:t>Define</a:t>
            </a:r>
            <a:r>
              <a:rPr sz="2000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prstClr val="black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Calibri"/>
                <a:cs typeface="Calibri"/>
              </a:rPr>
              <a:t>network</a:t>
            </a:r>
            <a:r>
              <a:rPr sz="2000" spc="-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Calibri"/>
                <a:cs typeface="Calibri"/>
              </a:rPr>
              <a:t>architecture</a:t>
            </a:r>
            <a:r>
              <a:rPr sz="2000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Calibri"/>
                <a:cs typeface="Calibri"/>
              </a:rPr>
              <a:t>following</a:t>
            </a:r>
            <a:r>
              <a:rPr sz="2000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prstClr val="black"/>
                </a:solidFill>
                <a:latin typeface="Calibri"/>
                <a:cs typeface="Calibri"/>
              </a:rPr>
              <a:t>the</a:t>
            </a:r>
            <a:r>
              <a:rPr sz="2000" spc="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LeNet-5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000" dirty="0">
                <a:solidFill>
                  <a:prstClr val="black"/>
                </a:solidFill>
                <a:latin typeface="Calibri"/>
                <a:cs typeface="Calibri"/>
              </a:rPr>
              <a:t>model.</a:t>
            </a:r>
            <a:endParaRPr sz="2000">
              <a:solidFill>
                <a:prstClr val="black"/>
              </a:solidFill>
              <a:latin typeface="Calibri"/>
              <a:cs typeface="Calibri"/>
            </a:endParaRPr>
          </a:p>
          <a:p>
            <a:pPr marL="355600" indent="-343535">
              <a:spcBef>
                <a:spcPts val="550"/>
              </a:spcBef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Exercise</a:t>
            </a:r>
            <a:r>
              <a:rPr sz="2400" spc="-5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2:</a:t>
            </a:r>
            <a:endParaRPr sz="2400">
              <a:solidFill>
                <a:prstClr val="black"/>
              </a:solidFill>
              <a:latin typeface="Calibri"/>
              <a:cs typeface="Calibri"/>
            </a:endParaRPr>
          </a:p>
          <a:p>
            <a:pPr marL="527685" marR="5080">
              <a:spcBef>
                <a:spcPts val="509"/>
              </a:spcBef>
            </a:pPr>
            <a:r>
              <a:rPr sz="2000" spc="-15" dirty="0">
                <a:solidFill>
                  <a:prstClr val="black"/>
                </a:solidFill>
                <a:latin typeface="Calibri"/>
                <a:cs typeface="Calibri"/>
              </a:rPr>
              <a:t>Evaluate</a:t>
            </a:r>
            <a:r>
              <a:rPr sz="2000" dirty="0">
                <a:solidFill>
                  <a:prstClr val="black"/>
                </a:solidFill>
                <a:latin typeface="Calibri"/>
                <a:cs typeface="Calibri"/>
              </a:rPr>
              <a:t> the</a:t>
            </a:r>
            <a:r>
              <a:rPr sz="2000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Calibri"/>
                <a:cs typeface="Calibri"/>
              </a:rPr>
              <a:t>network </a:t>
            </a:r>
            <a:r>
              <a:rPr sz="2000" spc="-5" dirty="0">
                <a:solidFill>
                  <a:prstClr val="black"/>
                </a:solidFill>
                <a:latin typeface="Calibri"/>
                <a:cs typeface="Calibri"/>
              </a:rPr>
              <a:t>performance</a:t>
            </a:r>
            <a:r>
              <a:rPr sz="2000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prstClr val="black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prstClr val="black"/>
                </a:solidFill>
                <a:latin typeface="Calibri"/>
                <a:cs typeface="Calibri"/>
              </a:rPr>
              <a:t> terms</a:t>
            </a:r>
            <a:r>
              <a:rPr sz="2000" spc="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alibri"/>
                <a:cs typeface="Calibri"/>
              </a:rPr>
              <a:t>of accuracy</a:t>
            </a:r>
            <a:r>
              <a:rPr sz="20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prstClr val="black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prstClr val="black"/>
                </a:solidFill>
                <a:latin typeface="Calibri"/>
                <a:cs typeface="Calibri"/>
              </a:rPr>
              <a:t> relation</a:t>
            </a:r>
            <a:r>
              <a:rPr sz="2000" spc="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prstClr val="black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prstClr val="black"/>
                </a:solidFill>
                <a:latin typeface="Calibri"/>
                <a:cs typeface="Calibri"/>
              </a:rPr>
              <a:t> the </a:t>
            </a:r>
            <a:r>
              <a:rPr sz="2000" spc="-43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prstClr val="black"/>
                </a:solidFill>
                <a:latin typeface="Calibri"/>
                <a:cs typeface="Calibri"/>
              </a:rPr>
              <a:t>change</a:t>
            </a:r>
            <a:r>
              <a:rPr sz="2000" spc="-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alibri"/>
                <a:cs typeface="Calibri"/>
              </a:rPr>
              <a:t>of:</a:t>
            </a:r>
            <a:endParaRPr sz="2000">
              <a:solidFill>
                <a:prstClr val="black"/>
              </a:solidFill>
              <a:latin typeface="Calibri"/>
              <a:cs typeface="Calibri"/>
            </a:endParaRPr>
          </a:p>
          <a:p>
            <a:pPr marL="984885" lvl="1" indent="-457834">
              <a:spcBef>
                <a:spcPts val="480"/>
              </a:spcBef>
              <a:buFontTx/>
              <a:buAutoNum type="arabicPeriod"/>
              <a:tabLst>
                <a:tab pos="984885" algn="l"/>
                <a:tab pos="985519" algn="l"/>
              </a:tabLst>
            </a:pPr>
            <a:r>
              <a:rPr sz="2000" spc="-5" dirty="0">
                <a:solidFill>
                  <a:prstClr val="black"/>
                </a:solidFill>
                <a:latin typeface="Calibri"/>
                <a:cs typeface="Calibri"/>
              </a:rPr>
              <a:t>Learning</a:t>
            </a:r>
            <a:r>
              <a:rPr sz="2000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Calibri"/>
                <a:cs typeface="Calibri"/>
              </a:rPr>
              <a:t>rate:</a:t>
            </a:r>
            <a:r>
              <a:rPr sz="20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prstClr val="black"/>
                </a:solidFill>
                <a:latin typeface="Calibri"/>
                <a:cs typeface="Calibri"/>
              </a:rPr>
              <a:t>0.1</a:t>
            </a:r>
            <a:r>
              <a:rPr sz="2000" spc="-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prstClr val="black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prstClr val="black"/>
                </a:solidFill>
                <a:latin typeface="Calibri"/>
                <a:cs typeface="Calibri"/>
              </a:rPr>
              <a:t>0.001.</a:t>
            </a:r>
            <a:endParaRPr sz="2000">
              <a:solidFill>
                <a:prstClr val="black"/>
              </a:solidFill>
              <a:latin typeface="Calibri"/>
              <a:cs typeface="Calibri"/>
            </a:endParaRPr>
          </a:p>
          <a:p>
            <a:pPr marL="984885" lvl="1" indent="-457834">
              <a:spcBef>
                <a:spcPts val="480"/>
              </a:spcBef>
              <a:buFontTx/>
              <a:buAutoNum type="arabicPeriod"/>
              <a:tabLst>
                <a:tab pos="984885" algn="l"/>
                <a:tab pos="985519" algn="l"/>
              </a:tabLst>
            </a:pPr>
            <a:r>
              <a:rPr sz="2000" spc="-5" dirty="0">
                <a:solidFill>
                  <a:prstClr val="black"/>
                </a:solidFill>
                <a:latin typeface="Calibri"/>
                <a:cs typeface="Calibri"/>
              </a:rPr>
              <a:t>Activation</a:t>
            </a:r>
            <a:r>
              <a:rPr sz="20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alibri"/>
                <a:cs typeface="Calibri"/>
              </a:rPr>
              <a:t>functions: </a:t>
            </a:r>
            <a:r>
              <a:rPr sz="2000" spc="-20" dirty="0">
                <a:solidFill>
                  <a:prstClr val="black"/>
                </a:solidFill>
                <a:latin typeface="Calibri"/>
                <a:cs typeface="Calibri"/>
              </a:rPr>
              <a:t>ReLU</a:t>
            </a:r>
            <a:r>
              <a:rPr sz="20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prstClr val="black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alibri"/>
                <a:cs typeface="Calibri"/>
              </a:rPr>
              <a:t>Sigmoid.</a:t>
            </a:r>
            <a:endParaRPr sz="2000">
              <a:solidFill>
                <a:prstClr val="black"/>
              </a:solidFill>
              <a:latin typeface="Calibri"/>
              <a:cs typeface="Calibri"/>
            </a:endParaRPr>
          </a:p>
          <a:p>
            <a:pPr marL="984885" lvl="1" indent="-457834">
              <a:spcBef>
                <a:spcPts val="480"/>
              </a:spcBef>
              <a:buFontTx/>
              <a:buAutoNum type="arabicPeriod"/>
              <a:tabLst>
                <a:tab pos="984885" algn="l"/>
                <a:tab pos="985519" algn="l"/>
              </a:tabLst>
            </a:pPr>
            <a:r>
              <a:rPr sz="2000" spc="-10" dirty="0">
                <a:solidFill>
                  <a:prstClr val="black"/>
                </a:solidFill>
                <a:latin typeface="Calibri"/>
                <a:cs typeface="Calibri"/>
              </a:rPr>
              <a:t>Dropout</a:t>
            </a:r>
            <a:r>
              <a:rPr sz="2000" spc="-4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alibri"/>
                <a:cs typeface="Calibri"/>
              </a:rPr>
              <a:t>values:</a:t>
            </a:r>
            <a:r>
              <a:rPr sz="2000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prstClr val="black"/>
                </a:solidFill>
                <a:latin typeface="Calibri"/>
                <a:cs typeface="Calibri"/>
              </a:rPr>
              <a:t>0.25,</a:t>
            </a:r>
            <a:r>
              <a:rPr sz="2000" spc="-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prstClr val="black"/>
                </a:solidFill>
                <a:latin typeface="Calibri"/>
                <a:cs typeface="Calibri"/>
              </a:rPr>
              <a:t>0.5</a:t>
            </a:r>
            <a:r>
              <a:rPr sz="2000" spc="-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prstClr val="black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prstClr val="black"/>
                </a:solidFill>
                <a:latin typeface="Calibri"/>
                <a:cs typeface="Calibri"/>
              </a:rPr>
              <a:t>0.75</a:t>
            </a:r>
            <a:endParaRPr sz="200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85172" y="328612"/>
            <a:ext cx="1818977" cy="735763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4711" spc="4" dirty="0"/>
              <a:t>Layers</a:t>
            </a:r>
            <a:endParaRPr sz="4711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4528" y="1830922"/>
            <a:ext cx="6225792" cy="47781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1071" y="3161109"/>
            <a:ext cx="4616648" cy="162520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38438" y="598289"/>
            <a:ext cx="6679406" cy="4732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5823" y="245109"/>
            <a:ext cx="12211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K</a:t>
            </a:r>
            <a:r>
              <a:rPr spc="-30" dirty="0"/>
              <a:t>e</a:t>
            </a:r>
            <a:r>
              <a:rPr spc="-114" dirty="0"/>
              <a:t>r</a:t>
            </a:r>
            <a:r>
              <a:rPr spc="-30" dirty="0"/>
              <a:t>a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7502" y="1050823"/>
            <a:ext cx="7325995" cy="309435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python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package</a:t>
            </a:r>
            <a:r>
              <a:rPr sz="2800" spc="-5" dirty="0">
                <a:latin typeface="Calibri"/>
                <a:cs typeface="Calibri"/>
              </a:rPr>
              <a:t> (Python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2.7-3.6)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Sits</a:t>
            </a:r>
            <a:r>
              <a:rPr sz="2800" spc="-5" dirty="0">
                <a:latin typeface="Calibri"/>
                <a:cs typeface="Calibri"/>
              </a:rPr>
              <a:t> 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top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TensorFlow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Theano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(Stopped)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High-level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neural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network </a:t>
            </a:r>
            <a:r>
              <a:rPr sz="2800" spc="-5" dirty="0">
                <a:latin typeface="Calibri"/>
                <a:cs typeface="Calibri"/>
              </a:rPr>
              <a:t>API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Runs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seamlessly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CPU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GPU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Open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source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manual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(</a:t>
            </a:r>
            <a:r>
              <a:rPr sz="2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https://keras.io/</a:t>
            </a:r>
            <a:r>
              <a:rPr sz="2800" spc="-2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Less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coding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required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build/run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83936" y="4488905"/>
            <a:ext cx="3909468" cy="192556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85548" y="199928"/>
            <a:ext cx="3145337" cy="95650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0516" y="2741414"/>
            <a:ext cx="138410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defTabSz="642915">
              <a:spcBef>
                <a:spcPts val="70"/>
              </a:spcBef>
            </a:pPr>
            <a:r>
              <a:rPr sz="1898" spc="281" dirty="0">
                <a:solidFill>
                  <a:prstClr val="black"/>
                </a:solidFill>
                <a:latin typeface="Arial MT"/>
                <a:cs typeface="Arial MT"/>
              </a:rPr>
              <a:t>•</a:t>
            </a:r>
            <a:endParaRPr sz="1898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33055" y="2696766"/>
            <a:ext cx="804118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-4" dirty="0"/>
              <a:t>linear</a:t>
            </a:r>
            <a:endParaRPr sz="2531"/>
          </a:p>
        </p:txBody>
      </p:sp>
      <p:sp>
        <p:nvSpPr>
          <p:cNvPr id="4" name="object 4"/>
          <p:cNvSpPr txBox="1"/>
          <p:nvPr/>
        </p:nvSpPr>
        <p:spPr>
          <a:xfrm>
            <a:off x="2220516" y="3500438"/>
            <a:ext cx="138410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defTabSz="642915">
              <a:spcBef>
                <a:spcPts val="70"/>
              </a:spcBef>
            </a:pPr>
            <a:r>
              <a:rPr sz="1898" spc="281" dirty="0">
                <a:solidFill>
                  <a:prstClr val="black"/>
                </a:solidFill>
                <a:latin typeface="Arial MT"/>
                <a:cs typeface="Arial MT"/>
              </a:rPr>
              <a:t>•</a:t>
            </a:r>
            <a:endParaRPr sz="1898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3055" y="3455789"/>
            <a:ext cx="1160859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defTabSz="642915">
              <a:spcBef>
                <a:spcPts val="70"/>
              </a:spcBef>
            </a:pPr>
            <a:r>
              <a:rPr sz="2531" spc="39" dirty="0">
                <a:solidFill>
                  <a:prstClr val="black"/>
                </a:solidFill>
                <a:latin typeface="Arial MT"/>
                <a:cs typeface="Arial MT"/>
              </a:rPr>
              <a:t>sigmoid</a:t>
            </a:r>
            <a:endParaRPr sz="2531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20516" y="4259461"/>
            <a:ext cx="138410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defTabSz="642915">
              <a:spcBef>
                <a:spcPts val="70"/>
              </a:spcBef>
            </a:pPr>
            <a:r>
              <a:rPr sz="1898" spc="281" dirty="0">
                <a:solidFill>
                  <a:prstClr val="black"/>
                </a:solidFill>
                <a:latin typeface="Arial MT"/>
                <a:cs typeface="Arial MT"/>
              </a:rPr>
              <a:t>•</a:t>
            </a:r>
            <a:endParaRPr sz="1898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3055" y="4214813"/>
            <a:ext cx="643830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defTabSz="642915">
              <a:spcBef>
                <a:spcPts val="70"/>
              </a:spcBef>
            </a:pPr>
            <a:r>
              <a:rPr sz="2531" spc="-4" dirty="0">
                <a:solidFill>
                  <a:prstClr val="black"/>
                </a:solidFill>
                <a:latin typeface="Arial MT"/>
                <a:cs typeface="Arial MT"/>
              </a:rPr>
              <a:t>tanh</a:t>
            </a:r>
            <a:endParaRPr sz="2531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20516" y="5018484"/>
            <a:ext cx="138410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defTabSz="642915">
              <a:spcBef>
                <a:spcPts val="70"/>
              </a:spcBef>
            </a:pPr>
            <a:r>
              <a:rPr sz="1898" spc="281" dirty="0">
                <a:solidFill>
                  <a:prstClr val="black"/>
                </a:solidFill>
                <a:latin typeface="Arial MT"/>
                <a:cs typeface="Arial MT"/>
              </a:rPr>
              <a:t>•</a:t>
            </a:r>
            <a:endParaRPr sz="1898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33055" y="4973836"/>
            <a:ext cx="548283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defTabSz="642915">
              <a:spcBef>
                <a:spcPts val="70"/>
              </a:spcBef>
            </a:pPr>
            <a:r>
              <a:rPr sz="2531" spc="-46" dirty="0">
                <a:solidFill>
                  <a:prstClr val="black"/>
                </a:solidFill>
                <a:latin typeface="Arial MT"/>
                <a:cs typeface="Arial MT"/>
              </a:rPr>
              <a:t>r</a:t>
            </a:r>
            <a:r>
              <a:rPr sz="2531" spc="-4" dirty="0">
                <a:solidFill>
                  <a:prstClr val="black"/>
                </a:solidFill>
                <a:latin typeface="Arial MT"/>
                <a:cs typeface="Arial MT"/>
              </a:rPr>
              <a:t>elu</a:t>
            </a:r>
            <a:endParaRPr sz="2531">
              <a:solidFill>
                <a:prstClr val="black"/>
              </a:solidFill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5289" y="500062"/>
            <a:ext cx="5589984" cy="41076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0516" y="3116461"/>
            <a:ext cx="138410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defTabSz="642915">
              <a:spcBef>
                <a:spcPts val="70"/>
              </a:spcBef>
            </a:pPr>
            <a:r>
              <a:rPr sz="1898" spc="281" dirty="0">
                <a:solidFill>
                  <a:prstClr val="black"/>
                </a:solidFill>
                <a:latin typeface="Arial MT"/>
                <a:cs typeface="Arial MT"/>
              </a:rPr>
              <a:t>•</a:t>
            </a:r>
            <a:endParaRPr sz="1898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33055" y="3071813"/>
            <a:ext cx="1018431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-60" dirty="0"/>
              <a:t>PReLU</a:t>
            </a:r>
            <a:endParaRPr sz="2531"/>
          </a:p>
        </p:txBody>
      </p:sp>
      <p:sp>
        <p:nvSpPr>
          <p:cNvPr id="4" name="object 4"/>
          <p:cNvSpPr txBox="1"/>
          <p:nvPr/>
        </p:nvSpPr>
        <p:spPr>
          <a:xfrm>
            <a:off x="2220516" y="3875484"/>
            <a:ext cx="138410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defTabSz="642915">
              <a:spcBef>
                <a:spcPts val="70"/>
              </a:spcBef>
            </a:pPr>
            <a:r>
              <a:rPr sz="1898" spc="281" dirty="0">
                <a:solidFill>
                  <a:prstClr val="black"/>
                </a:solidFill>
                <a:latin typeface="Arial MT"/>
                <a:cs typeface="Arial MT"/>
              </a:rPr>
              <a:t>•</a:t>
            </a:r>
            <a:endParaRPr sz="1898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3055" y="3830836"/>
            <a:ext cx="1768971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defTabSz="642915">
              <a:spcBef>
                <a:spcPts val="70"/>
              </a:spcBef>
            </a:pPr>
            <a:r>
              <a:rPr sz="2531" spc="-4" dirty="0">
                <a:solidFill>
                  <a:prstClr val="black"/>
                </a:solidFill>
                <a:latin typeface="Arial MT"/>
                <a:cs typeface="Arial MT"/>
              </a:rPr>
              <a:t>Leaky</a:t>
            </a:r>
            <a:r>
              <a:rPr sz="2531" spc="-39" dirty="0">
                <a:solidFill>
                  <a:prstClr val="black"/>
                </a:solidFill>
                <a:latin typeface="Arial MT"/>
                <a:cs typeface="Arial MT"/>
              </a:rPr>
              <a:t> ReLU</a:t>
            </a:r>
            <a:endParaRPr sz="2531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20516" y="4634508"/>
            <a:ext cx="138410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defTabSz="642915">
              <a:spcBef>
                <a:spcPts val="70"/>
              </a:spcBef>
            </a:pPr>
            <a:r>
              <a:rPr sz="1898" spc="281" dirty="0">
                <a:solidFill>
                  <a:prstClr val="black"/>
                </a:solidFill>
                <a:latin typeface="Arial MT"/>
                <a:cs typeface="Arial MT"/>
              </a:rPr>
              <a:t>•</a:t>
            </a:r>
            <a:endParaRPr sz="1898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3055" y="4589859"/>
            <a:ext cx="1018431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defTabSz="642915">
              <a:spcBef>
                <a:spcPts val="70"/>
              </a:spcBef>
            </a:pPr>
            <a:r>
              <a:rPr sz="2531" spc="-60" dirty="0">
                <a:solidFill>
                  <a:prstClr val="black"/>
                </a:solidFill>
                <a:latin typeface="Arial MT"/>
                <a:cs typeface="Arial MT"/>
              </a:rPr>
              <a:t>SReLU</a:t>
            </a:r>
            <a:endParaRPr sz="2531">
              <a:solidFill>
                <a:prstClr val="black"/>
              </a:solidFill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9922" y="345281"/>
            <a:ext cx="8712998" cy="3855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0516" y="1848445"/>
            <a:ext cx="138410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defTabSz="642915">
              <a:spcBef>
                <a:spcPts val="70"/>
              </a:spcBef>
            </a:pPr>
            <a:r>
              <a:rPr sz="1898" spc="281" dirty="0">
                <a:solidFill>
                  <a:prstClr val="black"/>
                </a:solidFill>
                <a:latin typeface="Arial MT"/>
                <a:cs typeface="Arial MT"/>
              </a:rPr>
              <a:t>•</a:t>
            </a:r>
            <a:endParaRPr sz="1898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33055" y="1803797"/>
            <a:ext cx="2555229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-4" dirty="0"/>
              <a:t>L1</a:t>
            </a:r>
            <a:r>
              <a:rPr sz="2531" spc="-21" dirty="0"/>
              <a:t> </a:t>
            </a:r>
            <a:r>
              <a:rPr sz="2531" spc="21" dirty="0"/>
              <a:t>weight</a:t>
            </a:r>
            <a:r>
              <a:rPr sz="2531" spc="-18" dirty="0"/>
              <a:t> </a:t>
            </a:r>
            <a:r>
              <a:rPr sz="2531" spc="18" dirty="0"/>
              <a:t>penalty</a:t>
            </a:r>
            <a:endParaRPr sz="2531"/>
          </a:p>
        </p:txBody>
      </p:sp>
      <p:sp>
        <p:nvSpPr>
          <p:cNvPr id="4" name="object 4"/>
          <p:cNvSpPr txBox="1"/>
          <p:nvPr/>
        </p:nvSpPr>
        <p:spPr>
          <a:xfrm>
            <a:off x="2220516" y="2607469"/>
            <a:ext cx="138410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defTabSz="642915">
              <a:spcBef>
                <a:spcPts val="70"/>
              </a:spcBef>
            </a:pPr>
            <a:r>
              <a:rPr sz="1898" spc="281" dirty="0">
                <a:solidFill>
                  <a:prstClr val="black"/>
                </a:solidFill>
                <a:latin typeface="Arial MT"/>
                <a:cs typeface="Arial MT"/>
              </a:rPr>
              <a:t>•</a:t>
            </a:r>
            <a:endParaRPr sz="1898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3055" y="2562820"/>
            <a:ext cx="2555229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defTabSz="642915">
              <a:spcBef>
                <a:spcPts val="70"/>
              </a:spcBef>
            </a:pPr>
            <a:r>
              <a:rPr sz="2531" spc="-4" dirty="0">
                <a:solidFill>
                  <a:prstClr val="black"/>
                </a:solidFill>
                <a:latin typeface="Arial MT"/>
                <a:cs typeface="Arial MT"/>
              </a:rPr>
              <a:t>L2</a:t>
            </a:r>
            <a:r>
              <a:rPr sz="2531" spc="-21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spc="21" dirty="0">
                <a:solidFill>
                  <a:prstClr val="black"/>
                </a:solidFill>
                <a:latin typeface="Arial MT"/>
                <a:cs typeface="Arial MT"/>
              </a:rPr>
              <a:t>weight</a:t>
            </a:r>
            <a:r>
              <a:rPr sz="2531" spc="-18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spc="18" dirty="0">
                <a:solidFill>
                  <a:prstClr val="black"/>
                </a:solidFill>
                <a:latin typeface="Arial MT"/>
                <a:cs typeface="Arial MT"/>
              </a:rPr>
              <a:t>penalty</a:t>
            </a:r>
            <a:endParaRPr sz="2531">
              <a:solidFill>
                <a:prstClr val="black"/>
              </a:solidFill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6297" y="294680"/>
            <a:ext cx="6679406" cy="48220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3374" y="3849902"/>
            <a:ext cx="5667723" cy="28378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1281" y="258961"/>
            <a:ext cx="6902648" cy="47327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5297" y="1322155"/>
            <a:ext cx="4811432" cy="495503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0679" y="104124"/>
            <a:ext cx="4400634" cy="23599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8050" y="2721681"/>
            <a:ext cx="8462599" cy="40807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4560" y="2166353"/>
            <a:ext cx="7689727" cy="446778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3883" y="312539"/>
            <a:ext cx="5339953" cy="3929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4891" y="1107281"/>
            <a:ext cx="6679406" cy="47327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0603" y="202962"/>
            <a:ext cx="6921321" cy="65482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2750" y="258961"/>
            <a:ext cx="6250781" cy="34825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7911" y="1126641"/>
            <a:ext cx="5316445" cy="550032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7038" y="2788435"/>
            <a:ext cx="8812418" cy="16050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1376" y="234526"/>
            <a:ext cx="8659491" cy="4603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234526"/>
            <a:ext cx="9144000" cy="1399729"/>
            <a:chOff x="0" y="333548"/>
            <a:chExt cx="13004800" cy="1990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045" y="333548"/>
              <a:ext cx="12315721" cy="65474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77899"/>
              <a:ext cx="13004800" cy="134620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46140" y="1898192"/>
            <a:ext cx="6863929" cy="44508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981" y="365201"/>
            <a:ext cx="2535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TensorFlow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3494" y="1198016"/>
            <a:ext cx="7619365" cy="48850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Inherit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Theano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(data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flow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graph)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  <a:tab pos="4888230" algn="l"/>
              </a:tabLst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python(3.5-3.7)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package/C++	</a:t>
            </a:r>
            <a:r>
              <a:rPr sz="2800" spc="-15" dirty="0">
                <a:latin typeface="Calibri"/>
                <a:cs typeface="Calibri"/>
              </a:rPr>
              <a:t>library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Running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spc="-10" dirty="0">
                <a:latin typeface="Calibri"/>
                <a:cs typeface="Calibri"/>
              </a:rPr>
              <a:t>CPU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 NVIDIA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CUDA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GPU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End-2-End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platform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machine/deep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303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Multi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platform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(desktop,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web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TF.js,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mobile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TF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Lite)</a:t>
            </a:r>
            <a:endParaRPr sz="2800">
              <a:latin typeface="Calibri"/>
              <a:cs typeface="Calibri"/>
            </a:endParaRPr>
          </a:p>
          <a:p>
            <a:pPr marL="241300" marR="2954655" indent="-228600">
              <a:lnSpc>
                <a:spcPts val="302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Open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source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user</a:t>
            </a:r>
            <a:r>
              <a:rPr sz="2800" spc="-5" dirty="0">
                <a:latin typeface="Calibri"/>
                <a:cs typeface="Calibri"/>
              </a:rPr>
              <a:t> manual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(</a:t>
            </a:r>
            <a:r>
              <a:rPr sz="2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https://www.tensorflow.org/</a:t>
            </a:r>
            <a:r>
              <a:rPr sz="2800" spc="-2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3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6F2F9F"/>
                </a:solidFill>
                <a:latin typeface="Calibri"/>
                <a:cs typeface="Calibri"/>
              </a:rPr>
              <a:t>More</a:t>
            </a:r>
            <a:r>
              <a:rPr sz="2800" spc="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6F2F9F"/>
                </a:solidFill>
                <a:latin typeface="Calibri"/>
                <a:cs typeface="Calibri"/>
              </a:rPr>
              <a:t>coding</a:t>
            </a:r>
            <a:r>
              <a:rPr sz="2800" spc="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6F2F9F"/>
                </a:solidFill>
                <a:latin typeface="Calibri"/>
                <a:cs typeface="Calibri"/>
              </a:rPr>
              <a:t>lines</a:t>
            </a:r>
            <a:r>
              <a:rPr sz="2800" spc="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6F2F9F"/>
                </a:solidFill>
                <a:latin typeface="Calibri"/>
                <a:cs typeface="Calibri"/>
              </a:rPr>
              <a:t>required</a:t>
            </a:r>
            <a:r>
              <a:rPr sz="2800" spc="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6F2F9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6F2F9F"/>
                </a:solidFill>
                <a:latin typeface="Calibri"/>
                <a:cs typeface="Calibri"/>
              </a:rPr>
              <a:t>build/run</a:t>
            </a:r>
            <a:r>
              <a:rPr sz="2800" spc="5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6F2F9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6F2F9F"/>
                </a:solidFill>
                <a:latin typeface="Calibri"/>
                <a:cs typeface="Calibri"/>
              </a:rPr>
              <a:t>model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1604" y="604117"/>
            <a:ext cx="3685032" cy="252617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234526"/>
            <a:ext cx="9144000" cy="1399729"/>
            <a:chOff x="0" y="333548"/>
            <a:chExt cx="13004800" cy="1990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045" y="333548"/>
              <a:ext cx="12315721" cy="65474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77899"/>
              <a:ext cx="13004800" cy="134620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22246" y="1965381"/>
            <a:ext cx="7146008" cy="457114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5898" y="3141689"/>
            <a:ext cx="8729541" cy="214654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24000" y="234526"/>
            <a:ext cx="9144000" cy="1399729"/>
            <a:chOff x="0" y="333548"/>
            <a:chExt cx="13004800" cy="19907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45" y="333548"/>
              <a:ext cx="12315721" cy="65474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77899"/>
              <a:ext cx="13004800" cy="1346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30767" y="115887"/>
            <a:ext cx="8624739" cy="6617345"/>
            <a:chOff x="294069" y="164816"/>
            <a:chExt cx="12266295" cy="94113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069" y="164816"/>
              <a:ext cx="5490033" cy="24672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399" y="2095499"/>
              <a:ext cx="8597900" cy="74803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149578" y="151805"/>
            <a:ext cx="4377333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defTabSz="642915">
              <a:spcBef>
                <a:spcPts val="70"/>
              </a:spcBef>
            </a:pPr>
            <a:r>
              <a:rPr sz="1687" u="heavy" spc="1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https://github.com/vdumoulin/conv_arithmetic</a:t>
            </a:r>
            <a:endParaRPr sz="1687">
              <a:solidFill>
                <a:prstClr val="black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8865" y="1274807"/>
            <a:ext cx="3434270" cy="36922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15383" y="5331024"/>
            <a:ext cx="4160341" cy="77845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R="893" algn="ctr" defTabSz="642915">
              <a:lnSpc>
                <a:spcPts val="3030"/>
              </a:lnSpc>
              <a:spcBef>
                <a:spcPts val="70"/>
              </a:spcBef>
            </a:pPr>
            <a:r>
              <a:rPr sz="2531" spc="18" dirty="0">
                <a:solidFill>
                  <a:prstClr val="black"/>
                </a:solidFill>
                <a:latin typeface="Arial MT"/>
                <a:cs typeface="Arial MT"/>
              </a:rPr>
              <a:t>border_mode</a:t>
            </a:r>
            <a:r>
              <a:rPr sz="2531" spc="-7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spc="190" dirty="0">
                <a:solidFill>
                  <a:prstClr val="black"/>
                </a:solidFill>
                <a:latin typeface="Arial MT"/>
                <a:cs typeface="Arial MT"/>
              </a:rPr>
              <a:t>=</a:t>
            </a:r>
            <a:r>
              <a:rPr sz="2531" spc="-7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spc="18" dirty="0">
                <a:solidFill>
                  <a:prstClr val="black"/>
                </a:solidFill>
                <a:latin typeface="Arial MT"/>
                <a:cs typeface="Arial MT"/>
              </a:rPr>
              <a:t>‘valid’</a:t>
            </a:r>
            <a:endParaRPr sz="2531">
              <a:solidFill>
                <a:prstClr val="black"/>
              </a:solidFill>
              <a:latin typeface="Arial MT"/>
              <a:cs typeface="Arial MT"/>
            </a:endParaRPr>
          </a:p>
          <a:p>
            <a:pPr algn="ctr" defTabSz="642915">
              <a:lnSpc>
                <a:spcPts val="3030"/>
              </a:lnSpc>
            </a:pPr>
            <a:r>
              <a:rPr sz="2531" spc="-4" dirty="0">
                <a:solidFill>
                  <a:prstClr val="black"/>
                </a:solidFill>
                <a:latin typeface="Arial MT"/>
                <a:cs typeface="Arial MT"/>
              </a:rPr>
              <a:t>no</a:t>
            </a:r>
            <a:r>
              <a:rPr sz="2531" spc="-11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spc="14" dirty="0">
                <a:solidFill>
                  <a:prstClr val="black"/>
                </a:solidFill>
                <a:latin typeface="Arial MT"/>
                <a:cs typeface="Arial MT"/>
              </a:rPr>
              <a:t>strides:</a:t>
            </a:r>
            <a:r>
              <a:rPr sz="2531" spc="-7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spc="46" dirty="0">
                <a:solidFill>
                  <a:prstClr val="black"/>
                </a:solidFill>
                <a:latin typeface="Arial MT"/>
                <a:cs typeface="Arial MT"/>
              </a:rPr>
              <a:t>subsample=</a:t>
            </a:r>
            <a:r>
              <a:rPr sz="2531" spc="-7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dirty="0">
                <a:solidFill>
                  <a:prstClr val="black"/>
                </a:solidFill>
                <a:latin typeface="Arial MT"/>
                <a:cs typeface="Arial MT"/>
              </a:rPr>
              <a:t>(1,1)</a:t>
            </a:r>
            <a:endParaRPr sz="2531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49578" y="151805"/>
            <a:ext cx="4377333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defTabSz="642915">
              <a:spcBef>
                <a:spcPts val="70"/>
              </a:spcBef>
            </a:pPr>
            <a:r>
              <a:rPr sz="1687" u="heavy" spc="1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https://github.com/vdumoulin/conv_arithmetic</a:t>
            </a:r>
            <a:endParaRPr sz="1687">
              <a:solidFill>
                <a:prstClr val="black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6036" y="276821"/>
            <a:ext cx="4619926" cy="524504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15383" y="5607844"/>
            <a:ext cx="4160341" cy="789278"/>
          </a:xfrm>
          <a:prstGeom prst="rect">
            <a:avLst/>
          </a:prstGeom>
        </p:spPr>
        <p:txBody>
          <a:bodyPr vert="horz" wrap="square" lIns="0" tIns="19645" rIns="0" bIns="0" rtlCol="0">
            <a:spAutoFit/>
          </a:bodyPr>
          <a:lstStyle/>
          <a:p>
            <a:pPr marL="8929" marR="3572" indent="437539" defTabSz="642915">
              <a:lnSpc>
                <a:spcPts val="3023"/>
              </a:lnSpc>
              <a:spcBef>
                <a:spcPts val="154"/>
              </a:spcBef>
            </a:pPr>
            <a:r>
              <a:rPr sz="2531" spc="18" dirty="0">
                <a:solidFill>
                  <a:prstClr val="black"/>
                </a:solidFill>
                <a:latin typeface="Arial MT"/>
                <a:cs typeface="Arial MT"/>
              </a:rPr>
              <a:t>border_mode  </a:t>
            </a:r>
            <a:r>
              <a:rPr sz="2531" spc="190" dirty="0">
                <a:solidFill>
                  <a:prstClr val="black"/>
                </a:solidFill>
                <a:latin typeface="Arial MT"/>
                <a:cs typeface="Arial MT"/>
              </a:rPr>
              <a:t>= </a:t>
            </a:r>
            <a:r>
              <a:rPr sz="2531" spc="-4" dirty="0">
                <a:solidFill>
                  <a:prstClr val="black"/>
                </a:solidFill>
                <a:latin typeface="Arial MT"/>
                <a:cs typeface="Arial MT"/>
              </a:rPr>
              <a:t>‘same’ </a:t>
            </a:r>
            <a:r>
              <a:rPr sz="2531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spc="-4" dirty="0">
                <a:solidFill>
                  <a:prstClr val="black"/>
                </a:solidFill>
                <a:latin typeface="Arial MT"/>
                <a:cs typeface="Arial MT"/>
              </a:rPr>
              <a:t>no</a:t>
            </a:r>
            <a:r>
              <a:rPr sz="2531" spc="-11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spc="14" dirty="0">
                <a:solidFill>
                  <a:prstClr val="black"/>
                </a:solidFill>
                <a:latin typeface="Arial MT"/>
                <a:cs typeface="Arial MT"/>
              </a:rPr>
              <a:t>strides:</a:t>
            </a:r>
            <a:r>
              <a:rPr sz="2531" spc="-7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spc="46" dirty="0">
                <a:solidFill>
                  <a:prstClr val="black"/>
                </a:solidFill>
                <a:latin typeface="Arial MT"/>
                <a:cs typeface="Arial MT"/>
              </a:rPr>
              <a:t>subsample=</a:t>
            </a:r>
            <a:r>
              <a:rPr sz="2531" spc="-11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dirty="0">
                <a:solidFill>
                  <a:prstClr val="black"/>
                </a:solidFill>
                <a:latin typeface="Arial MT"/>
                <a:cs typeface="Arial MT"/>
              </a:rPr>
              <a:t>(1,1)</a:t>
            </a:r>
            <a:endParaRPr sz="2531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49578" y="151805"/>
            <a:ext cx="4377333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defTabSz="642915">
              <a:spcBef>
                <a:spcPts val="70"/>
              </a:spcBef>
            </a:pPr>
            <a:r>
              <a:rPr sz="1687" u="heavy" spc="1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https://github.com/vdumoulin/conv_arithmetic</a:t>
            </a:r>
            <a:endParaRPr sz="1687">
              <a:solidFill>
                <a:prstClr val="black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49578" y="151805"/>
            <a:ext cx="4377333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defTabSz="642915">
              <a:spcBef>
                <a:spcPts val="70"/>
              </a:spcBef>
            </a:pPr>
            <a:r>
              <a:rPr sz="1687" u="heavy" spc="1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https://github.com/vdumoulin/conv_arithmetic</a:t>
            </a:r>
            <a:endParaRPr sz="1687">
              <a:solidFill>
                <a:prstClr val="black"/>
              </a:solidFill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0779" y="2110011"/>
            <a:ext cx="2530442" cy="24683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35016" y="5607844"/>
            <a:ext cx="4321076" cy="789278"/>
          </a:xfrm>
          <a:prstGeom prst="rect">
            <a:avLst/>
          </a:prstGeom>
        </p:spPr>
        <p:txBody>
          <a:bodyPr vert="horz" wrap="square" lIns="0" tIns="19645" rIns="0" bIns="0" rtlCol="0">
            <a:spAutoFit/>
          </a:bodyPr>
          <a:lstStyle/>
          <a:p>
            <a:pPr marL="8929" marR="3572" indent="571480" defTabSz="642915">
              <a:lnSpc>
                <a:spcPts val="3023"/>
              </a:lnSpc>
              <a:spcBef>
                <a:spcPts val="154"/>
              </a:spcBef>
            </a:pPr>
            <a:r>
              <a:rPr sz="2531" spc="18" dirty="0">
                <a:solidFill>
                  <a:prstClr val="black"/>
                </a:solidFill>
                <a:latin typeface="Arial MT"/>
                <a:cs typeface="Arial MT"/>
              </a:rPr>
              <a:t>border_mode  </a:t>
            </a:r>
            <a:r>
              <a:rPr sz="2531" spc="190" dirty="0">
                <a:solidFill>
                  <a:prstClr val="black"/>
                </a:solidFill>
                <a:latin typeface="Arial MT"/>
                <a:cs typeface="Arial MT"/>
              </a:rPr>
              <a:t>= </a:t>
            </a:r>
            <a:r>
              <a:rPr sz="2531" spc="18" dirty="0">
                <a:solidFill>
                  <a:prstClr val="black"/>
                </a:solidFill>
                <a:latin typeface="Arial MT"/>
                <a:cs typeface="Arial MT"/>
              </a:rPr>
              <a:t>‘valid’ </a:t>
            </a:r>
            <a:r>
              <a:rPr sz="2531" spc="21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spc="-4" dirty="0">
                <a:solidFill>
                  <a:prstClr val="black"/>
                </a:solidFill>
                <a:latin typeface="Arial MT"/>
                <a:cs typeface="Arial MT"/>
              </a:rPr>
              <a:t>2x2</a:t>
            </a:r>
            <a:r>
              <a:rPr sz="2531" spc="-11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spc="14" dirty="0">
                <a:solidFill>
                  <a:prstClr val="black"/>
                </a:solidFill>
                <a:latin typeface="Arial MT"/>
                <a:cs typeface="Arial MT"/>
              </a:rPr>
              <a:t>strides:</a:t>
            </a:r>
            <a:r>
              <a:rPr sz="2531" spc="-7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spc="46" dirty="0">
                <a:solidFill>
                  <a:prstClr val="black"/>
                </a:solidFill>
                <a:latin typeface="Arial MT"/>
                <a:cs typeface="Arial MT"/>
              </a:rPr>
              <a:t>subsample=</a:t>
            </a:r>
            <a:r>
              <a:rPr sz="2531" spc="-7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dirty="0">
                <a:solidFill>
                  <a:prstClr val="black"/>
                </a:solidFill>
                <a:latin typeface="Arial MT"/>
                <a:cs typeface="Arial MT"/>
              </a:rPr>
              <a:t>(2,2)</a:t>
            </a:r>
            <a:endParaRPr sz="2531">
              <a:solidFill>
                <a:prstClr val="black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49578" y="151805"/>
            <a:ext cx="4377333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defTabSz="642915">
              <a:spcBef>
                <a:spcPts val="70"/>
              </a:spcBef>
            </a:pPr>
            <a:r>
              <a:rPr sz="1687" u="heavy" spc="1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https://github.com/vdumoulin/conv_arithmetic</a:t>
            </a:r>
            <a:endParaRPr sz="1687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35016" y="5607844"/>
            <a:ext cx="4321076" cy="789278"/>
          </a:xfrm>
          <a:prstGeom prst="rect">
            <a:avLst/>
          </a:prstGeom>
        </p:spPr>
        <p:txBody>
          <a:bodyPr vert="horz" wrap="square" lIns="0" tIns="19645" rIns="0" bIns="0" rtlCol="0">
            <a:spAutoFit/>
          </a:bodyPr>
          <a:lstStyle/>
          <a:p>
            <a:pPr marL="8929" marR="3572" indent="517903" defTabSz="642915">
              <a:lnSpc>
                <a:spcPts val="3023"/>
              </a:lnSpc>
              <a:spcBef>
                <a:spcPts val="154"/>
              </a:spcBef>
            </a:pPr>
            <a:r>
              <a:rPr sz="2531" spc="18" dirty="0">
                <a:solidFill>
                  <a:prstClr val="black"/>
                </a:solidFill>
                <a:latin typeface="Arial MT"/>
                <a:cs typeface="Arial MT"/>
              </a:rPr>
              <a:t>border_mode </a:t>
            </a:r>
            <a:r>
              <a:rPr sz="2531" spc="190" dirty="0">
                <a:solidFill>
                  <a:prstClr val="black"/>
                </a:solidFill>
                <a:latin typeface="Arial MT"/>
                <a:cs typeface="Arial MT"/>
              </a:rPr>
              <a:t>= </a:t>
            </a:r>
            <a:r>
              <a:rPr sz="2531" spc="-4" dirty="0">
                <a:solidFill>
                  <a:prstClr val="black"/>
                </a:solidFill>
                <a:latin typeface="Arial MT"/>
                <a:cs typeface="Arial MT"/>
              </a:rPr>
              <a:t>‘same’ </a:t>
            </a:r>
            <a:r>
              <a:rPr sz="2531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spc="-4" dirty="0">
                <a:solidFill>
                  <a:prstClr val="black"/>
                </a:solidFill>
                <a:latin typeface="Arial MT"/>
                <a:cs typeface="Arial MT"/>
              </a:rPr>
              <a:t>2x2</a:t>
            </a:r>
            <a:r>
              <a:rPr sz="2531" spc="-11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spc="14" dirty="0">
                <a:solidFill>
                  <a:prstClr val="black"/>
                </a:solidFill>
                <a:latin typeface="Arial MT"/>
                <a:cs typeface="Arial MT"/>
              </a:rPr>
              <a:t>strides:</a:t>
            </a:r>
            <a:r>
              <a:rPr sz="2531" spc="-7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spc="46" dirty="0">
                <a:solidFill>
                  <a:prstClr val="black"/>
                </a:solidFill>
                <a:latin typeface="Arial MT"/>
                <a:cs typeface="Arial MT"/>
              </a:rPr>
              <a:t>subsample=</a:t>
            </a:r>
            <a:r>
              <a:rPr sz="2531" spc="-7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dirty="0">
                <a:solidFill>
                  <a:prstClr val="black"/>
                </a:solidFill>
                <a:latin typeface="Arial MT"/>
                <a:cs typeface="Arial MT"/>
              </a:rPr>
              <a:t>(2,2)</a:t>
            </a:r>
            <a:endParaRPr sz="2531">
              <a:solidFill>
                <a:prstClr val="black"/>
              </a:solidFill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1597" y="868851"/>
            <a:ext cx="4381876" cy="421874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0609" y="357187"/>
            <a:ext cx="6357938" cy="41076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9502" y="1055791"/>
            <a:ext cx="5006028" cy="576366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2570" y="0"/>
            <a:ext cx="3453110" cy="735763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4711" spc="4" dirty="0"/>
              <a:t>Initializations</a:t>
            </a:r>
            <a:endParaRPr sz="4711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3149" y="776883"/>
            <a:ext cx="5625703" cy="50274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09875" y="5831086"/>
            <a:ext cx="6574929" cy="789278"/>
          </a:xfrm>
          <a:prstGeom prst="rect">
            <a:avLst/>
          </a:prstGeom>
        </p:spPr>
        <p:txBody>
          <a:bodyPr vert="horz" wrap="square" lIns="0" tIns="19645" rIns="0" bIns="0" rtlCol="0">
            <a:spAutoFit/>
          </a:bodyPr>
          <a:lstStyle/>
          <a:p>
            <a:pPr marL="8929" marR="3572" indent="401822" defTabSz="642915">
              <a:lnSpc>
                <a:spcPts val="3023"/>
              </a:lnSpc>
              <a:spcBef>
                <a:spcPts val="155"/>
              </a:spcBef>
            </a:pPr>
            <a:r>
              <a:rPr sz="2531" spc="-49" dirty="0">
                <a:solidFill>
                  <a:prstClr val="black"/>
                </a:solidFill>
                <a:latin typeface="Arial MT"/>
                <a:cs typeface="Arial MT"/>
              </a:rPr>
              <a:t>For</a:t>
            </a:r>
            <a:r>
              <a:rPr sz="2531" spc="4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spc="-4" dirty="0">
                <a:solidFill>
                  <a:prstClr val="black"/>
                </a:solidFill>
                <a:latin typeface="Arial MT"/>
                <a:cs typeface="Arial MT"/>
              </a:rPr>
              <a:t>a</a:t>
            </a:r>
            <a:r>
              <a:rPr sz="2531" spc="4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spc="25" dirty="0">
                <a:solidFill>
                  <a:prstClr val="black"/>
                </a:solidFill>
                <a:latin typeface="Arial MT"/>
                <a:cs typeface="Arial MT"/>
              </a:rPr>
              <a:t>discussion</a:t>
            </a:r>
            <a:r>
              <a:rPr sz="2531" spc="4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dirty="0">
                <a:solidFill>
                  <a:prstClr val="black"/>
                </a:solidFill>
                <a:latin typeface="Arial MT"/>
                <a:cs typeface="Arial MT"/>
              </a:rPr>
              <a:t>of</a:t>
            </a:r>
            <a:r>
              <a:rPr sz="2531" spc="4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spc="21" dirty="0">
                <a:solidFill>
                  <a:prstClr val="black"/>
                </a:solidFill>
                <a:latin typeface="Arial MT"/>
                <a:cs typeface="Arial MT"/>
              </a:rPr>
              <a:t>weight</a:t>
            </a:r>
            <a:r>
              <a:rPr sz="2531" spc="4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spc="-4" dirty="0">
                <a:solidFill>
                  <a:prstClr val="black"/>
                </a:solidFill>
                <a:latin typeface="Arial MT"/>
                <a:cs typeface="Arial MT"/>
              </a:rPr>
              <a:t>initializations: </a:t>
            </a:r>
            <a:r>
              <a:rPr sz="2531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u="heavy" spc="1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3"/>
              </a:rPr>
              <a:t>http://cs231n.github.io/neural-networks-2/#init</a:t>
            </a:r>
            <a:endParaRPr sz="2531">
              <a:solidFill>
                <a:prstClr val="black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3676" y="1870950"/>
            <a:ext cx="6718675" cy="199037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4281" y="232172"/>
            <a:ext cx="4580930" cy="3482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50055" y="4631174"/>
            <a:ext cx="6701622" cy="5809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11736" y="6035963"/>
            <a:ext cx="7841250" cy="5480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5745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NVIDIA</a:t>
            </a:r>
            <a:r>
              <a:rPr spc="-150" dirty="0"/>
              <a:t> </a:t>
            </a:r>
            <a:r>
              <a:rPr spc="-35" dirty="0"/>
              <a:t>CUDA</a:t>
            </a:r>
            <a:r>
              <a:rPr spc="-135" dirty="0"/>
              <a:t> </a:t>
            </a:r>
            <a:r>
              <a:rPr spc="-85" dirty="0"/>
              <a:t>Toolkit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6841"/>
            <a:ext cx="9502140" cy="309499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C/C++ </a:t>
            </a:r>
            <a:r>
              <a:rPr sz="2800" spc="-15" dirty="0">
                <a:latin typeface="Calibri"/>
                <a:cs typeface="Calibri"/>
              </a:rPr>
              <a:t>library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parallel</a:t>
            </a:r>
            <a:r>
              <a:rPr sz="2800" spc="-10" dirty="0">
                <a:latin typeface="Calibri"/>
                <a:cs typeface="Calibri"/>
              </a:rPr>
              <a:t> computing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platform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NVIDIA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GPU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Most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deep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learning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researchers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rely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GPU-accelerated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computing/applications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Not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source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(</a:t>
            </a:r>
            <a:r>
              <a:rPr sz="2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https://developer.nvidia.com/cuda-zone</a:t>
            </a:r>
            <a:r>
              <a:rPr sz="2800" spc="-2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CPU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GPU: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TensorFlow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training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CNN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CIFAR10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images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33412" y="198120"/>
            <a:ext cx="1980719" cy="19050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20711" y="4939284"/>
            <a:ext cx="4745736" cy="178155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7031" y="312539"/>
            <a:ext cx="6375797" cy="4732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04867" y="2446735"/>
            <a:ext cx="1369368" cy="18958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5804" algn="ctr" defTabSz="642915">
              <a:spcBef>
                <a:spcPts val="70"/>
              </a:spcBef>
            </a:pPr>
            <a:r>
              <a:rPr sz="2531" spc="-49" dirty="0">
                <a:solidFill>
                  <a:prstClr val="black"/>
                </a:solidFill>
                <a:latin typeface="Arial MT"/>
                <a:cs typeface="Arial MT"/>
              </a:rPr>
              <a:t>SGD</a:t>
            </a:r>
            <a:endParaRPr sz="2531">
              <a:solidFill>
                <a:prstClr val="black"/>
              </a:solidFill>
              <a:latin typeface="Arial MT"/>
              <a:cs typeface="Arial MT"/>
            </a:endParaRPr>
          </a:p>
          <a:p>
            <a:pPr marL="8929" marR="3572" algn="ctr" defTabSz="642915">
              <a:lnSpc>
                <a:spcPts val="6047"/>
              </a:lnSpc>
              <a:spcBef>
                <a:spcPts val="562"/>
              </a:spcBef>
            </a:pPr>
            <a:r>
              <a:rPr sz="2531" spc="-95" dirty="0">
                <a:solidFill>
                  <a:prstClr val="black"/>
                </a:solidFill>
                <a:latin typeface="Arial MT"/>
                <a:cs typeface="Arial MT"/>
              </a:rPr>
              <a:t>RMSP</a:t>
            </a:r>
            <a:r>
              <a:rPr sz="2531" spc="-91" dirty="0">
                <a:solidFill>
                  <a:prstClr val="black"/>
                </a:solidFill>
                <a:latin typeface="Arial MT"/>
                <a:cs typeface="Arial MT"/>
              </a:rPr>
              <a:t>r</a:t>
            </a:r>
            <a:r>
              <a:rPr sz="2531" spc="49" dirty="0">
                <a:solidFill>
                  <a:prstClr val="black"/>
                </a:solidFill>
                <a:latin typeface="Arial MT"/>
                <a:cs typeface="Arial MT"/>
              </a:rPr>
              <a:t>op  </a:t>
            </a:r>
            <a:r>
              <a:rPr sz="2531" spc="32" dirty="0">
                <a:solidFill>
                  <a:prstClr val="black"/>
                </a:solidFill>
                <a:latin typeface="Arial MT"/>
                <a:cs typeface="Arial MT"/>
              </a:rPr>
              <a:t>Adam</a:t>
            </a:r>
            <a:endParaRPr sz="2531">
              <a:solidFill>
                <a:prstClr val="black"/>
              </a:solidFill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67250" y="5572125"/>
            <a:ext cx="3246388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defTabSz="642915">
              <a:spcBef>
                <a:spcPts val="70"/>
              </a:spcBef>
            </a:pPr>
            <a:r>
              <a:rPr sz="2531" spc="-95" dirty="0">
                <a:solidFill>
                  <a:prstClr val="black"/>
                </a:solidFill>
                <a:latin typeface="Arial MT"/>
                <a:cs typeface="Arial MT"/>
              </a:rPr>
              <a:t>Tune</a:t>
            </a:r>
            <a:r>
              <a:rPr sz="2531" spc="-14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dirty="0">
                <a:solidFill>
                  <a:prstClr val="black"/>
                </a:solidFill>
                <a:latin typeface="Arial MT"/>
                <a:cs typeface="Arial MT"/>
              </a:rPr>
              <a:t>the</a:t>
            </a:r>
            <a:r>
              <a:rPr sz="2531" spc="-14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spc="21" dirty="0">
                <a:solidFill>
                  <a:prstClr val="black"/>
                </a:solidFill>
                <a:latin typeface="Arial MT"/>
                <a:cs typeface="Arial MT"/>
              </a:rPr>
              <a:t>learning</a:t>
            </a:r>
            <a:r>
              <a:rPr sz="2531" spc="-11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531" spc="25" dirty="0">
                <a:solidFill>
                  <a:prstClr val="black"/>
                </a:solidFill>
                <a:latin typeface="Arial MT"/>
                <a:cs typeface="Arial MT"/>
              </a:rPr>
              <a:t>rate!</a:t>
            </a:r>
            <a:endParaRPr sz="2531">
              <a:solidFill>
                <a:prstClr val="black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7860" y="187523"/>
            <a:ext cx="4446984" cy="34825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24000" y="1169789"/>
            <a:ext cx="9144000" cy="3205758"/>
            <a:chOff x="0" y="1663700"/>
            <a:chExt cx="13004800" cy="45593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63700"/>
              <a:ext cx="13004800" cy="3683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4800" y="5384800"/>
              <a:ext cx="4775200" cy="8382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15133" y="5027414"/>
            <a:ext cx="8153698" cy="90669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300473" indent="-291990" defTabSz="642915">
              <a:lnSpc>
                <a:spcPts val="3530"/>
              </a:lnSpc>
              <a:spcBef>
                <a:spcPts val="70"/>
              </a:spcBef>
              <a:buFontTx/>
              <a:buChar char="•"/>
              <a:tabLst>
                <a:tab pos="300920" algn="l"/>
              </a:tabLst>
            </a:pPr>
            <a:r>
              <a:rPr sz="2953" spc="-4" dirty="0">
                <a:solidFill>
                  <a:prstClr val="black"/>
                </a:solidFill>
                <a:latin typeface="Arial MT"/>
                <a:cs typeface="Arial MT"/>
              </a:rPr>
              <a:t>Use</a:t>
            </a:r>
            <a:r>
              <a:rPr sz="2953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953" i="1" spc="21" dirty="0">
                <a:solidFill>
                  <a:prstClr val="black"/>
                </a:solidFill>
                <a:latin typeface="Arial"/>
                <a:cs typeface="Arial"/>
              </a:rPr>
              <a:t>metrics</a:t>
            </a:r>
            <a:r>
              <a:rPr sz="2953" i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953" dirty="0">
                <a:solidFill>
                  <a:prstClr val="black"/>
                </a:solidFill>
                <a:latin typeface="Arial MT"/>
                <a:cs typeface="Arial MT"/>
              </a:rPr>
              <a:t>to </a:t>
            </a:r>
            <a:r>
              <a:rPr sz="2953" spc="46" dirty="0">
                <a:solidFill>
                  <a:prstClr val="black"/>
                </a:solidFill>
                <a:latin typeface="Arial MT"/>
                <a:cs typeface="Arial MT"/>
              </a:rPr>
              <a:t>specify</a:t>
            </a:r>
            <a:r>
              <a:rPr sz="2953" spc="4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953" spc="-4" dirty="0">
                <a:solidFill>
                  <a:prstClr val="black"/>
                </a:solidFill>
                <a:latin typeface="Arial MT"/>
                <a:cs typeface="Arial MT"/>
              </a:rPr>
              <a:t>what</a:t>
            </a:r>
            <a:r>
              <a:rPr sz="2953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953" spc="-4" dirty="0">
                <a:solidFill>
                  <a:prstClr val="black"/>
                </a:solidFill>
                <a:latin typeface="Arial MT"/>
                <a:cs typeface="Arial MT"/>
              </a:rPr>
              <a:t>you</a:t>
            </a:r>
            <a:r>
              <a:rPr sz="2953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953" spc="-4" dirty="0">
                <a:solidFill>
                  <a:prstClr val="black"/>
                </a:solidFill>
                <a:latin typeface="Arial MT"/>
                <a:cs typeface="Arial MT"/>
              </a:rPr>
              <a:t>want</a:t>
            </a:r>
            <a:r>
              <a:rPr sz="2953" spc="4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953" spc="-4" dirty="0">
                <a:solidFill>
                  <a:prstClr val="black"/>
                </a:solidFill>
                <a:latin typeface="Arial MT"/>
                <a:cs typeface="Arial MT"/>
              </a:rPr>
              <a:t>in</a:t>
            </a:r>
            <a:r>
              <a:rPr sz="2953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953" spc="7" dirty="0">
                <a:solidFill>
                  <a:prstClr val="black"/>
                </a:solidFill>
                <a:latin typeface="Arial MT"/>
                <a:cs typeface="Arial MT"/>
              </a:rPr>
              <a:t>history</a:t>
            </a:r>
            <a:endParaRPr sz="2953">
              <a:solidFill>
                <a:prstClr val="black"/>
              </a:solidFill>
              <a:latin typeface="Arial MT"/>
              <a:cs typeface="Arial MT"/>
            </a:endParaRPr>
          </a:p>
          <a:p>
            <a:pPr marL="2550674" lvl="1" indent="-291990" defTabSz="642915">
              <a:lnSpc>
                <a:spcPts val="3530"/>
              </a:lnSpc>
              <a:buFontTx/>
              <a:buChar char="•"/>
              <a:tabLst>
                <a:tab pos="2551121" algn="l"/>
              </a:tabLst>
            </a:pPr>
            <a:r>
              <a:rPr sz="2953" spc="77" dirty="0">
                <a:solidFill>
                  <a:prstClr val="black"/>
                </a:solidFill>
                <a:latin typeface="Arial MT"/>
                <a:cs typeface="Arial MT"/>
              </a:rPr>
              <a:t>Up</a:t>
            </a:r>
            <a:r>
              <a:rPr sz="2953" spc="-7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953" dirty="0">
                <a:solidFill>
                  <a:prstClr val="black"/>
                </a:solidFill>
                <a:latin typeface="Arial MT"/>
                <a:cs typeface="Arial MT"/>
              </a:rPr>
              <a:t>to</a:t>
            </a:r>
            <a:r>
              <a:rPr sz="2953" spc="-7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953" spc="-4" dirty="0">
                <a:solidFill>
                  <a:prstClr val="black"/>
                </a:solidFill>
                <a:latin typeface="Arial MT"/>
                <a:cs typeface="Arial MT"/>
              </a:rPr>
              <a:t>you </a:t>
            </a:r>
            <a:r>
              <a:rPr sz="2953" dirty="0">
                <a:solidFill>
                  <a:prstClr val="black"/>
                </a:solidFill>
                <a:latin typeface="Arial MT"/>
                <a:cs typeface="Arial MT"/>
              </a:rPr>
              <a:t>to</a:t>
            </a:r>
            <a:r>
              <a:rPr sz="2953" spc="-7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953" spc="-4" dirty="0">
                <a:solidFill>
                  <a:prstClr val="black"/>
                </a:solidFill>
                <a:latin typeface="Arial MT"/>
                <a:cs typeface="Arial MT"/>
              </a:rPr>
              <a:t>save</a:t>
            </a:r>
            <a:r>
              <a:rPr sz="2953" spc="-7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sz="2953" spc="53" dirty="0">
                <a:solidFill>
                  <a:prstClr val="black"/>
                </a:solidFill>
                <a:latin typeface="Arial MT"/>
                <a:cs typeface="Arial MT"/>
              </a:rPr>
              <a:t>it!</a:t>
            </a:r>
            <a:endParaRPr sz="2953">
              <a:solidFill>
                <a:prstClr val="black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7860" y="187523"/>
            <a:ext cx="4446984" cy="34825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0" y="1535906"/>
            <a:ext cx="9144000" cy="325040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7860" y="187523"/>
            <a:ext cx="4446984" cy="34825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83086" y="857250"/>
            <a:ext cx="6625828" cy="58578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7860" y="187523"/>
            <a:ext cx="4446984" cy="34825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86397" y="1001496"/>
            <a:ext cx="4519868" cy="565684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2289" y="2107406"/>
            <a:ext cx="7947422" cy="26431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7860" y="187523"/>
            <a:ext cx="4446984" cy="34825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7676" y="1982995"/>
            <a:ext cx="8840931" cy="1028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9969" y="253603"/>
            <a:ext cx="5064026" cy="502233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dirty="0"/>
              <a:t>Saving</a:t>
            </a:r>
            <a:r>
              <a:rPr spc="-14" dirty="0"/>
              <a:t> </a:t>
            </a:r>
            <a:r>
              <a:rPr spc="60" dirty="0"/>
              <a:t>and</a:t>
            </a:r>
            <a:r>
              <a:rPr spc="-14" dirty="0"/>
              <a:t> </a:t>
            </a:r>
            <a:r>
              <a:rPr spc="53" dirty="0"/>
              <a:t>loading</a:t>
            </a:r>
            <a:r>
              <a:rPr spc="-14" dirty="0"/>
              <a:t> </a:t>
            </a:r>
            <a:r>
              <a:rPr spc="28" dirty="0"/>
              <a:t>weights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3180" y="253603"/>
            <a:ext cx="5131891" cy="502233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dirty="0"/>
              <a:t>Saving</a:t>
            </a:r>
            <a:r>
              <a:rPr spc="-11" dirty="0"/>
              <a:t> </a:t>
            </a:r>
            <a:r>
              <a:rPr spc="60" dirty="0"/>
              <a:t>and</a:t>
            </a:r>
            <a:r>
              <a:rPr spc="-11" dirty="0"/>
              <a:t> </a:t>
            </a:r>
            <a:r>
              <a:rPr spc="53" dirty="0"/>
              <a:t>loading</a:t>
            </a:r>
            <a:r>
              <a:rPr spc="-11" dirty="0"/>
              <a:t> </a:t>
            </a:r>
            <a:r>
              <a:rPr dirty="0"/>
              <a:t>a</a:t>
            </a:r>
            <a:r>
              <a:rPr spc="-11" dirty="0"/>
              <a:t> </a:t>
            </a:r>
            <a:r>
              <a:rPr spc="39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4799" y="1139900"/>
            <a:ext cx="9022080" cy="526268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8649" y="0"/>
            <a:ext cx="905470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8961" y="1009055"/>
            <a:ext cx="3866555" cy="57239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00883" y="253603"/>
            <a:ext cx="7583984" cy="502233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pc="53" dirty="0"/>
              <a:t>Loading</a:t>
            </a:r>
            <a:r>
              <a:rPr spc="-4" dirty="0"/>
              <a:t> </a:t>
            </a:r>
            <a:r>
              <a:rPr dirty="0"/>
              <a:t>a </a:t>
            </a:r>
            <a:r>
              <a:rPr spc="14" dirty="0"/>
              <a:t>retrained</a:t>
            </a:r>
            <a:r>
              <a:rPr spc="-4" dirty="0"/>
              <a:t> </a:t>
            </a:r>
            <a:r>
              <a:rPr spc="32" dirty="0"/>
              <a:t>model:</a:t>
            </a:r>
            <a:r>
              <a:rPr dirty="0"/>
              <a:t> first</a:t>
            </a:r>
            <a:r>
              <a:rPr spc="-4" dirty="0"/>
              <a:t> </a:t>
            </a:r>
            <a:r>
              <a:rPr spc="60" dirty="0"/>
              <a:t>approach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24313" y="687586"/>
            <a:ext cx="3027164" cy="2321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0533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Anaconda3</a:t>
            </a:r>
            <a:r>
              <a:rPr spc="-130" dirty="0"/>
              <a:t> </a:t>
            </a:r>
            <a:r>
              <a:rPr spc="-45" dirty="0"/>
              <a:t>Installation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8027670" cy="16706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Anaconda3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Download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https://www.anaconda.com/distribution/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Installation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https://docs.anaconda.com/anaconda/install/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5" dirty="0">
                <a:latin typeface="Calibri"/>
                <a:cs typeface="Calibri"/>
              </a:rPr>
              <a:t>Restart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required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91943" y="346585"/>
            <a:ext cx="2218234" cy="109972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5895" y="1488403"/>
            <a:ext cx="7796471" cy="31453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00883" y="253603"/>
            <a:ext cx="7583984" cy="502233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pc="53" dirty="0"/>
              <a:t>Loading</a:t>
            </a:r>
            <a:r>
              <a:rPr spc="-4" dirty="0"/>
              <a:t> </a:t>
            </a:r>
            <a:r>
              <a:rPr dirty="0"/>
              <a:t>a </a:t>
            </a:r>
            <a:r>
              <a:rPr spc="14" dirty="0"/>
              <a:t>retrained</a:t>
            </a:r>
            <a:r>
              <a:rPr spc="-4" dirty="0"/>
              <a:t> </a:t>
            </a:r>
            <a:r>
              <a:rPr spc="32" dirty="0"/>
              <a:t>model:</a:t>
            </a:r>
            <a:r>
              <a:rPr dirty="0"/>
              <a:t> first</a:t>
            </a:r>
            <a:r>
              <a:rPr spc="-4" dirty="0"/>
              <a:t> </a:t>
            </a:r>
            <a:r>
              <a:rPr spc="60" dirty="0"/>
              <a:t>approach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3148" y="1026914"/>
            <a:ext cx="3027164" cy="23217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305" y="291107"/>
            <a:ext cx="7705874" cy="467921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2988" spc="42" dirty="0"/>
              <a:t>Loading</a:t>
            </a:r>
            <a:r>
              <a:rPr sz="2988" spc="-7" dirty="0"/>
              <a:t> a </a:t>
            </a:r>
            <a:r>
              <a:rPr sz="2988" spc="7" dirty="0"/>
              <a:t>retrained</a:t>
            </a:r>
            <a:r>
              <a:rPr sz="2988" spc="-4" dirty="0"/>
              <a:t> </a:t>
            </a:r>
            <a:r>
              <a:rPr sz="2988" spc="21" dirty="0"/>
              <a:t>model:</a:t>
            </a:r>
            <a:r>
              <a:rPr sz="2988" spc="-7" dirty="0"/>
              <a:t> </a:t>
            </a:r>
            <a:r>
              <a:rPr sz="2988" spc="49" dirty="0"/>
              <a:t>second</a:t>
            </a:r>
            <a:r>
              <a:rPr sz="2988" spc="-4" dirty="0"/>
              <a:t> </a:t>
            </a:r>
            <a:r>
              <a:rPr sz="2988" spc="49" dirty="0"/>
              <a:t>approach</a:t>
            </a:r>
            <a:endParaRPr sz="2988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6180" y="901898"/>
            <a:ext cx="2803922" cy="17859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58071" y="1803797"/>
            <a:ext cx="2902148" cy="1428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7000" y="2277070"/>
            <a:ext cx="4839891" cy="103584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305" y="121444"/>
            <a:ext cx="7705874" cy="467921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2988" spc="42" dirty="0"/>
              <a:t>Loading</a:t>
            </a:r>
            <a:r>
              <a:rPr sz="2988" spc="-7" dirty="0"/>
              <a:t> a </a:t>
            </a:r>
            <a:r>
              <a:rPr sz="2988" spc="7" dirty="0"/>
              <a:t>retrained</a:t>
            </a:r>
            <a:r>
              <a:rPr sz="2988" spc="-4" dirty="0"/>
              <a:t> </a:t>
            </a:r>
            <a:r>
              <a:rPr sz="2988" spc="21" dirty="0"/>
              <a:t>model:</a:t>
            </a:r>
            <a:r>
              <a:rPr sz="2988" spc="-7" dirty="0"/>
              <a:t> </a:t>
            </a:r>
            <a:r>
              <a:rPr sz="2988" spc="49" dirty="0"/>
              <a:t>second</a:t>
            </a:r>
            <a:r>
              <a:rPr sz="2988" spc="-4" dirty="0"/>
              <a:t> </a:t>
            </a:r>
            <a:r>
              <a:rPr sz="2988" spc="49" dirty="0"/>
              <a:t>approach</a:t>
            </a:r>
            <a:endParaRPr sz="2988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2434" y="1612383"/>
            <a:ext cx="5571650" cy="39036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6172" y="741164"/>
            <a:ext cx="3062883" cy="17859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305" y="121444"/>
            <a:ext cx="7705874" cy="467921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2988" spc="42" dirty="0"/>
              <a:t>Loading</a:t>
            </a:r>
            <a:r>
              <a:rPr sz="2988" spc="-7" dirty="0"/>
              <a:t> a </a:t>
            </a:r>
            <a:r>
              <a:rPr sz="2988" spc="7" dirty="0"/>
              <a:t>retrained</a:t>
            </a:r>
            <a:r>
              <a:rPr sz="2988" spc="-4" dirty="0"/>
              <a:t> </a:t>
            </a:r>
            <a:r>
              <a:rPr sz="2988" spc="21" dirty="0"/>
              <a:t>model:</a:t>
            </a:r>
            <a:r>
              <a:rPr sz="2988" spc="-7" dirty="0"/>
              <a:t> </a:t>
            </a:r>
            <a:r>
              <a:rPr sz="2988" spc="49" dirty="0"/>
              <a:t>second</a:t>
            </a:r>
            <a:r>
              <a:rPr sz="2988" spc="-4" dirty="0"/>
              <a:t> </a:t>
            </a:r>
            <a:r>
              <a:rPr sz="2988" spc="49" dirty="0"/>
              <a:t>approach</a:t>
            </a:r>
            <a:endParaRPr sz="2988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0803" y="1505892"/>
            <a:ext cx="7526975" cy="47545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6172" y="741164"/>
            <a:ext cx="3062883" cy="17859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98938B-C7A7-4120-A9A0-7A611986DA1B}"/>
              </a:ext>
            </a:extLst>
          </p:cNvPr>
          <p:cNvSpPr txBox="1">
            <a:spLocks/>
          </p:cNvSpPr>
          <p:nvPr/>
        </p:nvSpPr>
        <p:spPr>
          <a:xfrm>
            <a:off x="1524001" y="647702"/>
            <a:ext cx="4572000" cy="5870667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A1C73CE-ED51-4047-BA0D-693166C13BD8}"/>
              </a:ext>
            </a:extLst>
          </p:cNvPr>
          <p:cNvSpPr txBox="1">
            <a:spLocks/>
          </p:cNvSpPr>
          <p:nvPr/>
        </p:nvSpPr>
        <p:spPr>
          <a:xfrm>
            <a:off x="1752600" y="4"/>
            <a:ext cx="8686800" cy="45719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algn="l" defTabSz="45718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Challenges in Tuning Hyperparameters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B5CFA2-5CFC-45B2-925E-7519ED416427}"/>
              </a:ext>
            </a:extLst>
          </p:cNvPr>
          <p:cNvSpPr txBox="1">
            <a:spLocks/>
          </p:cNvSpPr>
          <p:nvPr/>
        </p:nvSpPr>
        <p:spPr>
          <a:xfrm>
            <a:off x="1740816" y="609600"/>
            <a:ext cx="8686800" cy="5908768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58" indent="-182558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1800" b="1" dirty="0">
                <a:solidFill>
                  <a:prstClr val="black"/>
                </a:solidFill>
                <a:latin typeface="Arial" charset="0"/>
                <a:cs typeface="Arial" charset="0"/>
              </a:rPr>
              <a:t>Solving a problem with deep </a:t>
            </a:r>
            <a:br>
              <a:rPr lang="en-US" sz="1800" b="1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r>
              <a:rPr lang="en-US" sz="1800" b="1" dirty="0">
                <a:solidFill>
                  <a:prstClr val="black"/>
                </a:solidFill>
                <a:latin typeface="Arial" charset="0"/>
                <a:cs typeface="Arial" charset="0"/>
              </a:rPr>
              <a:t>learning often follows a pipeline </a:t>
            </a:r>
            <a:br>
              <a:rPr lang="en-US" sz="1800" b="1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r>
              <a:rPr lang="en-US" sz="1800" b="1" dirty="0">
                <a:solidFill>
                  <a:prstClr val="black"/>
                </a:solidFill>
                <a:latin typeface="Arial" charset="0"/>
                <a:cs typeface="Arial" charset="0"/>
              </a:rPr>
              <a:t>that includes feature engineering, </a:t>
            </a:r>
            <a:br>
              <a:rPr lang="en-US" sz="1800" b="1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r>
              <a:rPr lang="en-US" sz="1800" b="1" dirty="0">
                <a:solidFill>
                  <a:prstClr val="black"/>
                </a:solidFill>
                <a:latin typeface="Arial" charset="0"/>
                <a:cs typeface="Arial" charset="0"/>
              </a:rPr>
              <a:t>model selection, training by tuning </a:t>
            </a:r>
            <a:br>
              <a:rPr lang="en-US" sz="1800" b="1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r>
              <a:rPr lang="en-US" sz="1800" b="1" dirty="0">
                <a:solidFill>
                  <a:prstClr val="black"/>
                </a:solidFill>
                <a:latin typeface="Arial" charset="0"/>
                <a:cs typeface="Arial" charset="0"/>
              </a:rPr>
              <a:t>hyperparameters, and validation.</a:t>
            </a:r>
          </a:p>
          <a:p>
            <a:pPr marL="182558" indent="-182558"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800" b="1" dirty="0">
                <a:solidFill>
                  <a:prstClr val="black"/>
                </a:solidFill>
                <a:latin typeface="Arial" charset="0"/>
                <a:cs typeface="Arial" charset="0"/>
              </a:rPr>
              <a:t>Hyperparameters (HPs) can be </a:t>
            </a:r>
            <a:br>
              <a:rPr lang="en-US" sz="1800" b="1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r>
              <a:rPr lang="en-US" sz="1800" b="1" dirty="0">
                <a:solidFill>
                  <a:prstClr val="black"/>
                </a:solidFill>
                <a:latin typeface="Arial" charset="0"/>
                <a:cs typeface="Arial" charset="0"/>
              </a:rPr>
              <a:t>divided into two categories: </a:t>
            </a:r>
          </a:p>
          <a:p>
            <a:pPr marL="582608" lvl="1" indent="-182558"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800" b="1" dirty="0">
                <a:solidFill>
                  <a:srgbClr val="C0504D"/>
                </a:solidFill>
                <a:latin typeface="Arial" charset="0"/>
                <a:cs typeface="Arial" charset="0"/>
              </a:rPr>
              <a:t>Training-related:</a:t>
            </a:r>
            <a:r>
              <a:rPr lang="en-US" sz="1800" b="1" dirty="0">
                <a:solidFill>
                  <a:prstClr val="black"/>
                </a:solidFill>
                <a:latin typeface="Arial" charset="0"/>
                <a:cs typeface="Arial" charset="0"/>
              </a:rPr>
              <a:t> learning rate, batch size, dropout rate, and</a:t>
            </a:r>
            <a:br>
              <a:rPr lang="en-US" sz="1800" b="1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r>
              <a:rPr lang="en-US" sz="1800" b="1" dirty="0">
                <a:solidFill>
                  <a:prstClr val="black"/>
                </a:solidFill>
                <a:latin typeface="Arial" charset="0"/>
                <a:cs typeface="Arial" charset="0"/>
              </a:rPr>
              <a:t>epoch count </a:t>
            </a:r>
          </a:p>
          <a:p>
            <a:pPr marL="582608" lvl="1" indent="-182558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1800" b="1" dirty="0">
                <a:solidFill>
                  <a:srgbClr val="C0504D"/>
                </a:solidFill>
                <a:latin typeface="Arial" charset="0"/>
                <a:cs typeface="Arial" charset="0"/>
              </a:rPr>
              <a:t>Model design-related:</a:t>
            </a:r>
            <a:r>
              <a:rPr lang="en-US" sz="1800" b="1" dirty="0">
                <a:solidFill>
                  <a:prstClr val="black"/>
                </a:solidFill>
                <a:latin typeface="Arial" charset="0"/>
                <a:cs typeface="Arial" charset="0"/>
              </a:rPr>
              <a:t> model structure, regularization, and</a:t>
            </a:r>
            <a:br>
              <a:rPr lang="en-US" sz="1800" b="1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r>
              <a:rPr lang="en-US" sz="1800" b="1" dirty="0">
                <a:solidFill>
                  <a:prstClr val="black"/>
                </a:solidFill>
                <a:latin typeface="Arial" charset="0"/>
                <a:cs typeface="Arial" charset="0"/>
              </a:rPr>
              <a:t>activation functions</a:t>
            </a:r>
          </a:p>
          <a:p>
            <a:pPr marL="182558" indent="-182558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1800" b="1" dirty="0">
                <a:solidFill>
                  <a:prstClr val="black"/>
                </a:solidFill>
                <a:latin typeface="Arial" charset="0"/>
                <a:cs typeface="Arial" charset="0"/>
              </a:rPr>
              <a:t>Due to the number of hyperparameters involved, it is nearly impossible to explore all possible combinations.</a:t>
            </a:r>
          </a:p>
          <a:p>
            <a:pPr marL="182558" indent="-182558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1800" b="1" dirty="0">
                <a:solidFill>
                  <a:prstClr val="black"/>
                </a:solidFill>
                <a:latin typeface="Arial" charset="0"/>
                <a:cs typeface="Arial" charset="0"/>
              </a:rPr>
              <a:t>Autotuning is an active research area that involves automated search techniques to find an optimal solution.</a:t>
            </a:r>
          </a:p>
          <a:p>
            <a:pPr marL="182558" indent="-182558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1800" b="1" dirty="0">
                <a:solidFill>
                  <a:prstClr val="black"/>
                </a:solidFill>
                <a:latin typeface="Arial" charset="0"/>
                <a:cs typeface="Arial" charset="0"/>
              </a:rPr>
              <a:t>A few popular autotuning algorithms are Grid Search, Random Search, Bayesian Optimization, and Gradient-based Optimization.</a:t>
            </a:r>
          </a:p>
          <a:p>
            <a:pPr marL="182558" indent="-182558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1800" b="1" dirty="0">
                <a:solidFill>
                  <a:prstClr val="black"/>
                </a:solidFill>
                <a:latin typeface="Arial" charset="0"/>
                <a:cs typeface="Arial" charset="0"/>
              </a:rPr>
              <a:t>Keras Tuner uses random search for finding a generalized solution.</a:t>
            </a:r>
            <a:endParaRPr lang="en-US" sz="2200" b="1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182558" indent="-182558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</a:pPr>
            <a:endParaRPr lang="en-US" sz="18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Picture 7" descr="Rectangle&#10;&#10;Description automatically generated">
            <a:extLst>
              <a:ext uri="{FF2B5EF4-FFF2-40B4-BE49-F238E27FC236}">
                <a16:creationId xmlns:a16="http://schemas.microsoft.com/office/drawing/2014/main" id="{BE931531-FD04-4394-BE71-841F84E8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024" y="681568"/>
            <a:ext cx="4363125" cy="208702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5135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98938B-C7A7-4120-A9A0-7A611986DA1B}"/>
              </a:ext>
            </a:extLst>
          </p:cNvPr>
          <p:cNvSpPr txBox="1">
            <a:spLocks/>
          </p:cNvSpPr>
          <p:nvPr/>
        </p:nvSpPr>
        <p:spPr>
          <a:xfrm>
            <a:off x="1524001" y="647702"/>
            <a:ext cx="4572000" cy="5870667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9BE409-1216-7A45-9750-F1FEC034D343}"/>
              </a:ext>
            </a:extLst>
          </p:cNvPr>
          <p:cNvSpPr txBox="1">
            <a:spLocks/>
          </p:cNvSpPr>
          <p:nvPr/>
        </p:nvSpPr>
        <p:spPr>
          <a:xfrm>
            <a:off x="1752600" y="4"/>
            <a:ext cx="8686800" cy="45719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algn="l" defTabSz="45718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Hyperparameter Tuning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B6E96CC-B0BC-471A-B6B2-68ACCD71A9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2600" y="635286"/>
                <a:ext cx="8686800" cy="296992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58" indent="-182558">
                  <a:spcBef>
                    <a:spcPts val="0"/>
                  </a:spcBef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1800" b="1" dirty="0">
                    <a:latin typeface="Arial" charset="0"/>
                    <a:cs typeface="Arial" charset="0"/>
                  </a:rPr>
                  <a:t>The process of selecting hyperparameters is a complex optimization problem.</a:t>
                </a:r>
              </a:p>
              <a:p>
                <a:pPr marL="182558" indent="-182558">
                  <a:spcBef>
                    <a:spcPts val="0"/>
                  </a:spcBef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1800" b="1" dirty="0">
                    <a:latin typeface="Arial" charset="0"/>
                    <a:cs typeface="Arial" charset="0"/>
                  </a:rPr>
                  <a:t>Grid search of the hyperparameter space is a popular method which is simple to implement and parallelize, and provides insight into the search space.</a:t>
                </a:r>
              </a:p>
              <a:p>
                <a:pPr marL="182558" indent="-182558">
                  <a:spcBef>
                    <a:spcPts val="0"/>
                  </a:spcBef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1800" b="1" dirty="0">
                    <a:latin typeface="Arial" charset="0"/>
                    <a:cs typeface="Arial" charset="0"/>
                  </a:rPr>
                  <a:t>Ongoing research suggests that automated random search optimization is a more efficient alternative that often yields as good or better models than manual methods due to their ability to search larger configuration spaces. </a:t>
                </a:r>
              </a:p>
              <a:p>
                <a:pPr marL="182558" indent="-182558">
                  <a:spcBef>
                    <a:spcPts val="0"/>
                  </a:spcBef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1800" b="1" dirty="0">
                    <a:latin typeface="Arial" charset="0"/>
                    <a:cs typeface="Arial" charset="0"/>
                  </a:rPr>
                  <a:t>The problem of hyperparameter tuning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p>
                        <m:d>
                          <m:d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800" b="1" dirty="0">
                    <a:latin typeface="Arial" charset="0"/>
                    <a:cs typeface="Arial" charset="0"/>
                  </a:rPr>
                  <a:t>) can be expressed as: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cs typeface="Arial" charset="0"/>
                            </a:rPr>
                            <m:t>𝝀</m:t>
                          </m:r>
                        </m:e>
                        <m:sup>
                          <m:d>
                            <m:d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cs typeface="Arial" charset="0"/>
                                </a:rPr>
                                <m:t>∗</m:t>
                              </m:r>
                            </m:e>
                          </m:d>
                        </m:sup>
                      </m:sSup>
                      <m:r>
                        <a:rPr lang="en-US" sz="1800" b="1" i="1">
                          <a:latin typeface="Cambria Math" panose="02040503050406030204" pitchFamily="18" charset="0"/>
                          <a:cs typeface="Arial" charset="0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cs typeface="Arial" charset="0"/>
                        </a:rPr>
                        <m:t>𝒂𝒓𝒈𝒎𝒊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cs typeface="Arial" charset="0"/>
                            </a:rPr>
                            <m:t>𝒏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  <a:cs typeface="Arial" charset="0"/>
                            </a:rPr>
                            <m:t>𝝀𝝐𝜦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cs typeface="Arial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cs typeface="Arial" charset="0"/>
                            </a:rPr>
                            <m:t>𝔼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  <a:cs typeface="Arial" charset="0"/>
                            </a:rPr>
                            <m:t>𝒙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cs typeface="Arial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cs typeface="Arial" charset="0"/>
                                </a:rPr>
                                <m:t>𝓖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  <a:cs typeface="Arial" charset="0"/>
                                </a:rPr>
                                <m:t>𝒙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1" i="1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𝓛</m:t>
                                </m:r>
                                <m:d>
                                  <m:dPr>
                                    <m:ctrlPr>
                                      <a:rPr lang="en-US" sz="1800" b="1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𝒙</m:t>
                                    </m:r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cs typeface="Arial" charset="0"/>
                                      </a:rPr>
                                      <m:t>:</m:t>
                                    </m:r>
                                    <m:sSub>
                                      <m:sSubPr>
                                        <m:ctrlPr>
                                          <a:rPr lang="en-US" sz="1800" b="1" i="1">
                                            <a:latin typeface="Cambria Math" panose="02040503050406030204" pitchFamily="18" charset="0"/>
                                            <a:cs typeface="Arial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>
                                            <a:latin typeface="Cambria Math" panose="02040503050406030204" pitchFamily="18" charset="0"/>
                                            <a:cs typeface="Arial" charset="0"/>
                                          </a:rPr>
                                          <m:t>𝓐</m:t>
                                        </m:r>
                                      </m:e>
                                      <m:sub>
                                        <m:r>
                                          <a:rPr lang="en-US" sz="1800" b="1" i="1">
                                            <a:latin typeface="Cambria Math" panose="02040503050406030204" pitchFamily="18" charset="0"/>
                                            <a:cs typeface="Arial" charset="0"/>
                                          </a:rPr>
                                          <m:t>𝝀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800" b="1" i="1">
                                            <a:latin typeface="Cambria Math" panose="02040503050406030204" pitchFamily="18" charset="0"/>
                                            <a:cs typeface="Arial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b="1" i="1">
                                                <a:latin typeface="Cambria Math" panose="02040503050406030204" pitchFamily="18" charset="0"/>
                                                <a:cs typeface="Arial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b="1" i="1">
                                                <a:latin typeface="Cambria Math" panose="02040503050406030204" pitchFamily="18" charset="0"/>
                                                <a:cs typeface="Arial" charset="0"/>
                                              </a:rPr>
                                              <m:t>𝑿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800" b="1" i="1">
                                                    <a:latin typeface="Cambria Math" panose="02040503050406030204" pitchFamily="18" charset="0"/>
                                                    <a:cs typeface="Arial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b="1" i="1">
                                                    <a:latin typeface="Cambria Math" panose="02040503050406030204" pitchFamily="18" charset="0"/>
                                                    <a:cs typeface="Arial" charset="0"/>
                                                  </a:rPr>
                                                  <m:t>𝒕𝒓𝒂𝒊𝒏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1800" b="1" i="1">
                          <a:latin typeface="Cambria Math" panose="02040503050406030204" pitchFamily="18" charset="0"/>
                          <a:cs typeface="Arial" charset="0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cs typeface="Arial" charset="0"/>
                        </a:rPr>
                        <m:t>𝒂𝒓𝒈𝒎𝒊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cs typeface="Arial" charset="0"/>
                            </a:rPr>
                            <m:t>𝒏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  <a:cs typeface="Arial" charset="0"/>
                            </a:rPr>
                            <m:t>𝝀𝝐𝜦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  <a:cs typeface="Arial" charset="0"/>
                        </a:rPr>
                        <m:t>𝜳</m:t>
                      </m:r>
                      <m:d>
                        <m:dPr>
                          <m:ctrlPr>
                            <a:rPr lang="en-US" sz="1800" b="1" i="1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cs typeface="Arial" charset="0"/>
                            </a:rPr>
                            <m:t>𝝀</m:t>
                          </m:r>
                        </m:e>
                      </m:d>
                      <m:r>
                        <a:rPr lang="el-GR" sz="1800" b="1" i="1">
                          <a:latin typeface="Cambria Math" panose="02040503050406030204" pitchFamily="18" charset="0"/>
                          <a:cs typeface="Arial" charset="0"/>
                        </a:rPr>
                        <m:t>≡</m:t>
                      </m:r>
                      <m:acc>
                        <m:accPr>
                          <m:chr m:val="̃"/>
                          <m:ctrlPr>
                            <a:rPr lang="el-GR" sz="1800" b="1" i="1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cs typeface="Arial" charset="0"/>
                            </a:rPr>
                            <m:t>𝝀</m:t>
                          </m:r>
                        </m:e>
                      </m:acc>
                      <m:r>
                        <a:rPr lang="en-US" sz="1800" b="1" i="1">
                          <a:latin typeface="Cambria Math" panose="02040503050406030204" pitchFamily="18" charset="0"/>
                          <a:cs typeface="Arial" charset="0"/>
                        </a:rPr>
                        <m:t>,</m:t>
                      </m:r>
                    </m:oMath>
                  </m:oMathPara>
                </a14:m>
                <a:endParaRPr lang="en-US" sz="18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0005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800" b="1" dirty="0">
                  <a:latin typeface="Arial" charset="0"/>
                  <a:cs typeface="Arial" charset="0"/>
                </a:endParaRPr>
              </a:p>
              <a:p>
                <a:pPr marL="40005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800" b="1" dirty="0">
                  <a:latin typeface="Arial" charset="0"/>
                  <a:cs typeface="Arial" charset="0"/>
                </a:endParaRPr>
              </a:p>
              <a:p>
                <a:pPr marL="40005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800" b="1" dirty="0">
                  <a:latin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B6E96CC-B0BC-471A-B6B2-68ACCD71A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635286"/>
                <a:ext cx="8686800" cy="2969928"/>
              </a:xfrm>
              <a:prstGeom prst="rect">
                <a:avLst/>
              </a:prstGeom>
              <a:blipFill>
                <a:blip r:embed="rId3"/>
                <a:stretch>
                  <a:fillRect l="-1606" t="-2128" r="-1606" b="-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6FB852FB-7BD0-471C-AE07-B2D538B037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89386" y="3607803"/>
                <a:ext cx="4306614" cy="2969928"/>
              </a:xfrm>
              <a:prstGeom prst="rect">
                <a:avLst/>
              </a:prstGeom>
            </p:spPr>
            <p:txBody>
              <a:bodyPr lIns="0" tIns="0" rIns="0" bIns="0" numCol="1"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1800" b="1" dirty="0">
                    <a:latin typeface="Arial" charset="0"/>
                    <a:cs typeface="Arial" charset="0"/>
                  </a:rPr>
                  <a:t>where,</a:t>
                </a:r>
              </a:p>
              <a:p>
                <a:pPr marL="40005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1800" b="1" dirty="0">
                    <a:latin typeface="Arial" charset="0"/>
                    <a:cs typeface="Arial" charset="0"/>
                  </a:rPr>
                  <a:t> = the hyperparameters,</a:t>
                </a:r>
              </a:p>
              <a:p>
                <a:pPr marL="40005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𝜦</m:t>
                    </m:r>
                  </m:oMath>
                </a14:m>
                <a:r>
                  <a:rPr lang="en-US" sz="1800" b="1" dirty="0">
                    <a:latin typeface="Arial" charset="0"/>
                    <a:cs typeface="Arial" charset="0"/>
                  </a:rPr>
                  <a:t> = the search space,</a:t>
                </a:r>
              </a:p>
              <a:p>
                <a:pPr marL="40005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𝓛</m:t>
                    </m:r>
                  </m:oMath>
                </a14:m>
                <a:r>
                  <a:rPr lang="en-US" sz="1800" b="1" dirty="0">
                    <a:latin typeface="Arial" charset="0"/>
                    <a:cs typeface="Arial" charset="0"/>
                  </a:rPr>
                  <a:t> = the loss function,</a:t>
                </a:r>
              </a:p>
              <a:p>
                <a:pPr marL="40005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𝓖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>
                    <a:latin typeface="Arial" charset="0"/>
                    <a:cs typeface="Arial" charset="0"/>
                  </a:rPr>
                  <a:t>= the ground truth</a:t>
                </a:r>
              </a:p>
              <a:p>
                <a:pPr marL="40005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800" b="1" dirty="0">
                  <a:latin typeface="Arial" charset="0"/>
                  <a:cs typeface="Arial" charset="0"/>
                </a:endParaRPr>
              </a:p>
              <a:p>
                <a:pPr marL="40005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800" b="1" dirty="0">
                  <a:latin typeface="Arial" charset="0"/>
                  <a:cs typeface="Arial" charset="0"/>
                </a:endParaRPr>
              </a:p>
              <a:p>
                <a:pPr marL="40005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800" b="1" dirty="0">
                  <a:latin typeface="Arial" charset="0"/>
                  <a:cs typeface="Arial" charset="0"/>
                </a:endParaRPr>
              </a:p>
              <a:p>
                <a:pPr marL="40005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800" b="1" dirty="0">
                  <a:latin typeface="Arial" charset="0"/>
                  <a:cs typeface="Arial" charset="0"/>
                </a:endParaRPr>
              </a:p>
              <a:p>
                <a:pPr marL="40005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800" b="1" dirty="0">
                  <a:latin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6FB852FB-7BD0-471C-AE07-B2D538B03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386" y="3607803"/>
                <a:ext cx="4306614" cy="2969928"/>
              </a:xfrm>
              <a:prstGeom prst="rect">
                <a:avLst/>
              </a:prstGeom>
              <a:blipFill>
                <a:blip r:embed="rId4"/>
                <a:stretch>
                  <a:fillRect l="-3529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0DBF7E34-F79E-40F4-ADD9-D4459023F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5000" y="3609922"/>
                <a:ext cx="4687614" cy="2969928"/>
              </a:xfrm>
              <a:prstGeom prst="rect">
                <a:avLst/>
              </a:prstGeom>
            </p:spPr>
            <p:txBody>
              <a:bodyPr lIns="0" tIns="0" rIns="0" bIns="0" numCol="1"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0005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40005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𝓐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>
                    <a:latin typeface="Arial" charset="0"/>
                    <a:cs typeface="Arial" charset="0"/>
                  </a:rPr>
                  <a:t>= the learning algorithm,</a:t>
                </a:r>
              </a:p>
              <a:p>
                <a:pPr marL="400050" lvl="1" indent="0">
                  <a:spcBef>
                    <a:spcPts val="0"/>
                  </a:spcBef>
                  <a:spcAft>
                    <a:spcPts val="1200"/>
                  </a:spcAft>
                  <a:buNone/>
                  <a:tabLst>
                    <a:tab pos="854075" algn="l"/>
                  </a:tabLst>
                </a:pP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𝚿</m:t>
                    </m:r>
                  </m:oMath>
                </a14:m>
                <a:r>
                  <a:rPr lang="en-US" sz="1800" b="1" dirty="0">
                    <a:latin typeface="Arial" charset="0"/>
                    <a:cs typeface="Arial" charset="0"/>
                  </a:rPr>
                  <a:t> = the hyperparameter response 	function.</a:t>
                </a:r>
              </a:p>
              <a:p>
                <a:pPr marL="40005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800" b="1" dirty="0">
                  <a:latin typeface="Arial" charset="0"/>
                  <a:cs typeface="Arial" charset="0"/>
                </a:endParaRPr>
              </a:p>
              <a:p>
                <a:pPr marL="40005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800" b="1" dirty="0">
                  <a:latin typeface="Arial" charset="0"/>
                  <a:cs typeface="Arial" charset="0"/>
                </a:endParaRPr>
              </a:p>
              <a:p>
                <a:pPr marL="40005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800" b="1" dirty="0">
                  <a:latin typeface="Arial" charset="0"/>
                  <a:cs typeface="Arial" charset="0"/>
                </a:endParaRPr>
              </a:p>
              <a:p>
                <a:pPr marL="40005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800" b="1" dirty="0">
                  <a:latin typeface="Arial" charset="0"/>
                  <a:cs typeface="Arial" charset="0"/>
                </a:endParaRPr>
              </a:p>
              <a:p>
                <a:pPr marL="40005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800" b="1" dirty="0">
                  <a:latin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0DBF7E34-F79E-40F4-ADD9-D4459023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609922"/>
                <a:ext cx="4687614" cy="29699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93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331" y="302133"/>
            <a:ext cx="58769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0" dirty="0"/>
              <a:t>TensorFlow/Keras</a:t>
            </a:r>
            <a:r>
              <a:rPr sz="4000" spc="-60" dirty="0"/>
              <a:t> </a:t>
            </a:r>
            <a:r>
              <a:rPr sz="4000" spc="-40" dirty="0"/>
              <a:t>Installation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43331" y="1103417"/>
            <a:ext cx="5236210" cy="519430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Start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anaconda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navigator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ts val="2280"/>
              </a:lnSpc>
              <a:spcBef>
                <a:spcPts val="2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latin typeface="Calibri"/>
                <a:cs typeface="Calibri"/>
              </a:rPr>
              <a:t>Windows: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Start-&gt;All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program-&gt;Anaconda3-</a:t>
            </a:r>
            <a:endParaRPr sz="2000">
              <a:latin typeface="Calibri"/>
              <a:cs typeface="Calibri"/>
            </a:endParaRPr>
          </a:p>
          <a:p>
            <a:pPr marL="698500">
              <a:lnSpc>
                <a:spcPts val="2280"/>
              </a:lnSpc>
            </a:pPr>
            <a:r>
              <a:rPr sz="2000" spc="-5" dirty="0">
                <a:latin typeface="Calibri"/>
                <a:cs typeface="Calibri"/>
              </a:rPr>
              <a:t>&gt;Anaconda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Navigator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ts val="2280"/>
              </a:lnSpc>
              <a:spcBef>
                <a:spcPts val="2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latin typeface="Calibri"/>
                <a:cs typeface="Calibri"/>
              </a:rPr>
              <a:t>Linux: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type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“anaconda-navigator”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under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698500">
              <a:lnSpc>
                <a:spcPts val="2280"/>
              </a:lnSpc>
            </a:pPr>
            <a:r>
              <a:rPr sz="2000" spc="-5" dirty="0">
                <a:latin typeface="Calibri"/>
                <a:cs typeface="Calibri"/>
              </a:rPr>
              <a:t>linux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terminal</a:t>
            </a:r>
            <a:endParaRPr sz="2000">
              <a:latin typeface="Calibri"/>
              <a:cs typeface="Calibri"/>
            </a:endParaRPr>
          </a:p>
          <a:p>
            <a:pPr marL="241300" marR="1501140" indent="-241300" algn="r">
              <a:lnSpc>
                <a:spcPts val="2735"/>
              </a:lnSpc>
              <a:spcBef>
                <a:spcPts val="69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Install</a:t>
            </a:r>
            <a:r>
              <a:rPr sz="2400" spc="-25" dirty="0">
                <a:latin typeface="Calibri"/>
                <a:cs typeface="Calibri"/>
              </a:rPr>
              <a:t> TensorFlow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20" dirty="0">
                <a:latin typeface="Calibri"/>
                <a:cs typeface="Calibri"/>
              </a:rPr>
              <a:t>Keras</a:t>
            </a:r>
            <a:endParaRPr sz="2400">
              <a:latin typeface="Calibri"/>
              <a:cs typeface="Calibri"/>
            </a:endParaRPr>
          </a:p>
          <a:p>
            <a:pPr marL="342265" marR="1424305" lvl="1" indent="-342265" algn="r">
              <a:lnSpc>
                <a:spcPts val="2590"/>
              </a:lnSpc>
              <a:buFont typeface="Arial MT"/>
              <a:buChar char="•"/>
              <a:tabLst>
                <a:tab pos="342265" algn="l"/>
                <a:tab pos="342900" algn="l"/>
              </a:tabLst>
            </a:pPr>
            <a:r>
              <a:rPr sz="2400" spc="-10" dirty="0">
                <a:latin typeface="Calibri"/>
                <a:cs typeface="Calibri"/>
              </a:rPr>
              <a:t>Environments-&gt;choose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endParaRPr sz="2400">
              <a:latin typeface="Calibri"/>
              <a:cs typeface="Calibri"/>
            </a:endParaRPr>
          </a:p>
          <a:p>
            <a:pPr marL="584200" lvl="1" indent="-343535">
              <a:lnSpc>
                <a:spcPts val="2590"/>
              </a:lnSpc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sz="2400" dirty="0">
                <a:latin typeface="Calibri"/>
                <a:cs typeface="Calibri"/>
              </a:rPr>
              <a:t>type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“tensorflow”</a:t>
            </a:r>
            <a:endParaRPr sz="2400">
              <a:latin typeface="Calibri"/>
              <a:cs typeface="Calibri"/>
            </a:endParaRPr>
          </a:p>
          <a:p>
            <a:pPr marL="584200" lvl="1" indent="-343535">
              <a:lnSpc>
                <a:spcPts val="2595"/>
              </a:lnSpc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sz="2400" spc="-5" dirty="0">
                <a:latin typeface="Calibri"/>
                <a:cs typeface="Calibri"/>
              </a:rPr>
              <a:t>CPU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based: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ts val="2595"/>
              </a:lnSpc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tensorflow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(choose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1.14)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ts val="2590"/>
              </a:lnSpc>
            </a:pP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keras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(2.2.4)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apply</a:t>
            </a:r>
            <a:endParaRPr sz="2400">
              <a:latin typeface="Calibri"/>
              <a:cs typeface="Calibri"/>
            </a:endParaRPr>
          </a:p>
          <a:p>
            <a:pPr marL="584200" lvl="1" indent="-343535">
              <a:lnSpc>
                <a:spcPts val="2630"/>
              </a:lnSpc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sz="2400" spc="-5" dirty="0">
                <a:latin typeface="Calibri"/>
                <a:cs typeface="Calibri"/>
              </a:rPr>
              <a:t>GPU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based:</a:t>
            </a:r>
            <a:endParaRPr sz="2400">
              <a:latin typeface="Calibri"/>
              <a:cs typeface="Calibri"/>
            </a:endParaRPr>
          </a:p>
          <a:p>
            <a:pPr marL="1041400" lvl="2" indent="-342900">
              <a:lnSpc>
                <a:spcPts val="2175"/>
              </a:lnSpc>
              <a:buFont typeface="Arial MT"/>
              <a:buChar char="•"/>
              <a:tabLst>
                <a:tab pos="1040765" algn="l"/>
                <a:tab pos="1041400" algn="l"/>
              </a:tabLst>
            </a:pPr>
            <a:r>
              <a:rPr sz="2000" spc="-10" dirty="0">
                <a:latin typeface="Calibri"/>
                <a:cs typeface="Calibri"/>
              </a:rPr>
              <a:t>CUDA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Compute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Capability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&gt;=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3.0,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better</a:t>
            </a:r>
            <a:endParaRPr sz="2000">
              <a:latin typeface="Calibri"/>
              <a:cs typeface="Calibri"/>
            </a:endParaRPr>
          </a:p>
          <a:p>
            <a:pPr marL="1041400">
              <a:lnSpc>
                <a:spcPts val="2160"/>
              </a:lnSpc>
            </a:pPr>
            <a:r>
              <a:rPr sz="2000" spc="-5" dirty="0">
                <a:latin typeface="Calibri"/>
                <a:cs typeface="Calibri"/>
              </a:rPr>
              <a:t>&gt;=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3.7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(check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more</a:t>
            </a:r>
            <a:r>
              <a:rPr sz="2000" spc="-1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041400" marR="33020" lvl="2" indent="-342900">
              <a:lnSpc>
                <a:spcPts val="2160"/>
              </a:lnSpc>
              <a:spcBef>
                <a:spcPts val="150"/>
              </a:spcBef>
              <a:buFont typeface="Arial MT"/>
              <a:buChar char="•"/>
              <a:tabLst>
                <a:tab pos="1040765" algn="l"/>
                <a:tab pos="1041400" algn="l"/>
              </a:tabLst>
            </a:pP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tensorflow-gpu (choose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1.14) and 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keras- </a:t>
            </a:r>
            <a:r>
              <a:rPr sz="2000" spc="-4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gpu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(2.2.4),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then</a:t>
            </a:r>
            <a:r>
              <a:rPr sz="2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apply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8735" y="1780032"/>
            <a:ext cx="6190488" cy="38755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99694"/>
            <a:ext cx="49047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Installation</a:t>
            </a:r>
            <a:r>
              <a:rPr spc="-195" dirty="0"/>
              <a:t> </a:t>
            </a:r>
            <a:r>
              <a:rPr spc="-35" dirty="0"/>
              <a:t>Confirmed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649306"/>
            <a:ext cx="3701415" cy="351726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3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0" dirty="0">
                <a:latin typeface="Calibri"/>
                <a:cs typeface="Calibri"/>
              </a:rPr>
              <a:t>TensorFlow </a:t>
            </a:r>
            <a:r>
              <a:rPr sz="2800" spc="-20" dirty="0">
                <a:latin typeface="Calibri"/>
                <a:cs typeface="Calibri"/>
              </a:rPr>
              <a:t>test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code:</a:t>
            </a:r>
            <a:endParaRPr sz="2800">
              <a:latin typeface="Calibri"/>
              <a:cs typeface="Calibri"/>
            </a:endParaRPr>
          </a:p>
          <a:p>
            <a:pPr marL="241300" algn="just">
              <a:lnSpc>
                <a:spcPct val="100000"/>
              </a:lnSpc>
              <a:spcBef>
                <a:spcPts val="815"/>
              </a:spcBef>
            </a:pPr>
            <a:r>
              <a:rPr sz="2000" dirty="0">
                <a:latin typeface="Calibri"/>
                <a:cs typeface="Calibri"/>
              </a:rPr>
              <a:t>import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tensorflow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tf</a:t>
            </a:r>
            <a:endParaRPr sz="2000">
              <a:latin typeface="Calibri"/>
              <a:cs typeface="Calibri"/>
            </a:endParaRPr>
          </a:p>
          <a:p>
            <a:pPr marL="241300" marR="504190" algn="just">
              <a:lnSpc>
                <a:spcPct val="131700"/>
              </a:lnSpc>
              <a:spcBef>
                <a:spcPts val="5"/>
              </a:spcBef>
            </a:pPr>
            <a:r>
              <a:rPr sz="2000" dirty="0">
                <a:latin typeface="Calibri"/>
                <a:cs typeface="Calibri"/>
              </a:rPr>
              <a:t>sess = </a:t>
            </a:r>
            <a:r>
              <a:rPr sz="2000" spc="-15" dirty="0">
                <a:latin typeface="Calibri"/>
                <a:cs typeface="Calibri"/>
              </a:rPr>
              <a:t>tf.compat.v1.Session()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= </a:t>
            </a:r>
            <a:r>
              <a:rPr sz="2000" spc="-15" dirty="0">
                <a:latin typeface="Calibri"/>
                <a:cs typeface="Calibri"/>
              </a:rPr>
              <a:t>tf.compat.v1.constant(1)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 = </a:t>
            </a:r>
            <a:r>
              <a:rPr sz="2000" spc="-15" dirty="0">
                <a:latin typeface="Calibri"/>
                <a:cs typeface="Calibri"/>
              </a:rPr>
              <a:t>tf.compat.v1.constant(2)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print(sess.run(a+b))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3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Expect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25" dirty="0">
                <a:latin typeface="Calibri"/>
                <a:cs typeface="Calibri"/>
              </a:rPr>
              <a:t>have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answer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28916" y="1953767"/>
            <a:ext cx="4549139" cy="46558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08703" y="5309615"/>
            <a:ext cx="928115" cy="9296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62202" y="478308"/>
            <a:ext cx="1994128" cy="10611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9053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5" dirty="0"/>
              <a:t>Installation</a:t>
            </a:r>
            <a:r>
              <a:rPr spc="-105" dirty="0"/>
              <a:t> </a:t>
            </a:r>
            <a:r>
              <a:rPr spc="-40" dirty="0"/>
              <a:t>Confirmed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7506970" cy="3776979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Keras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requires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backend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setting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Windows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users: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Clr>
                <a:srgbClr val="000000"/>
              </a:buClr>
              <a:buFont typeface="Arial MT"/>
              <a:buChar char="•"/>
              <a:tabLst>
                <a:tab pos="699135" algn="l"/>
              </a:tabLst>
            </a:pPr>
            <a:r>
              <a:rPr sz="24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https://keras.io/backend/</a:t>
            </a:r>
            <a:endParaRPr sz="2400">
              <a:latin typeface="Calibri"/>
              <a:cs typeface="Calibri"/>
            </a:endParaRPr>
          </a:p>
          <a:p>
            <a:pPr marL="927100" marR="3529965" lvl="1" indent="-457200">
              <a:lnSpc>
                <a:spcPct val="107100"/>
              </a:lnSpc>
              <a:spcBef>
                <a:spcPts val="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Setting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5" dirty="0">
                <a:latin typeface="Calibri"/>
                <a:cs typeface="Calibri"/>
              </a:rPr>
              <a:t>keras.json: </a:t>
            </a:r>
            <a:r>
              <a:rPr sz="2400" spc="-10" dirty="0">
                <a:latin typeface="Calibri"/>
                <a:cs typeface="Calibri"/>
              </a:rPr>
              <a:t> “backend”: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“tensorflow”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4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Keras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test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code: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310"/>
              </a:spcBef>
            </a:pPr>
            <a:r>
              <a:rPr sz="2000" dirty="0">
                <a:latin typeface="Calibri"/>
                <a:cs typeface="Calibri"/>
              </a:rPr>
              <a:t>import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keras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Expect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see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969"/>
              </a:spcBef>
            </a:pPr>
            <a:r>
              <a:rPr sz="2000" spc="-5" dirty="0">
                <a:latin typeface="Calibri"/>
                <a:cs typeface="Calibri"/>
              </a:rPr>
              <a:t>Using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TensorFlow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backend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5067" y="4846320"/>
            <a:ext cx="928115" cy="9296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0" y="3549396"/>
            <a:ext cx="5733288" cy="90373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56943" y="346232"/>
            <a:ext cx="3143922" cy="9565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38403"/>
            <a:ext cx="29825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Keras</a:t>
            </a:r>
            <a:r>
              <a:rPr spc="-150" dirty="0"/>
              <a:t> </a:t>
            </a:r>
            <a:r>
              <a:rPr spc="-3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6565"/>
            <a:ext cx="9445625" cy="29718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0" dirty="0">
                <a:latin typeface="Calibri"/>
                <a:cs typeface="Calibri"/>
              </a:rPr>
              <a:t>Two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types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models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available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The Sequential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(easy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high-level</a:t>
            </a:r>
            <a:r>
              <a:rPr sz="2400" dirty="0">
                <a:latin typeface="Calibri"/>
                <a:cs typeface="Calibri"/>
              </a:rPr>
              <a:t> API)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8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linear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stack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layers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Calibri"/>
                <a:cs typeface="Calibri"/>
              </a:rPr>
              <a:t>Need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specify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what </a:t>
            </a:r>
            <a:r>
              <a:rPr sz="2000" dirty="0">
                <a:latin typeface="Calibri"/>
                <a:cs typeface="Calibri"/>
              </a:rPr>
              <a:t>input</a:t>
            </a:r>
            <a:r>
              <a:rPr sz="2000" spc="-5" dirty="0">
                <a:latin typeface="Calibri"/>
                <a:cs typeface="Calibri"/>
              </a:rPr>
              <a:t> shape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should</a:t>
            </a:r>
            <a:r>
              <a:rPr sz="2000" spc="-10" dirty="0">
                <a:latin typeface="Calibri"/>
                <a:cs typeface="Calibri"/>
              </a:rPr>
              <a:t> expect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(input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dimension)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Clr>
                <a:srgbClr val="000000"/>
              </a:buClr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https://keras.io/getting-started/sequential-model-guide/</a:t>
            </a:r>
            <a:endParaRPr sz="20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functional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API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(similar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tensorflow2.0)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80"/>
              </a:spcBef>
              <a:buClr>
                <a:srgbClr val="000000"/>
              </a:buClr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https://keras.io/models/about-keras-models/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Clr>
                <a:srgbClr val="000000"/>
              </a:buClr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https://keras.io/getting-started/functional-api-guide/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42293" y="378236"/>
            <a:ext cx="3145337" cy="9565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ISIP Conten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1310</Words>
  <Application>Microsoft Macintosh PowerPoint</Application>
  <PresentationFormat>Widescreen</PresentationFormat>
  <Paragraphs>219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Arial</vt:lpstr>
      <vt:lpstr>Arial MT</vt:lpstr>
      <vt:lpstr>Calibri</vt:lpstr>
      <vt:lpstr>Calibri Light</vt:lpstr>
      <vt:lpstr>Cambria Math</vt:lpstr>
      <vt:lpstr>Times New Roman</vt:lpstr>
      <vt:lpstr>Wingdings</vt:lpstr>
      <vt:lpstr>Office Theme</vt:lpstr>
      <vt:lpstr>1_Office Theme</vt:lpstr>
      <vt:lpstr>2_ISIP Content Slide</vt:lpstr>
      <vt:lpstr>2_Office Theme</vt:lpstr>
      <vt:lpstr>Building Models with Keras </vt:lpstr>
      <vt:lpstr>Keras</vt:lpstr>
      <vt:lpstr>TensorFlow</vt:lpstr>
      <vt:lpstr>NVIDIA CUDA Toolkit</vt:lpstr>
      <vt:lpstr>Anaconda3 Installation</vt:lpstr>
      <vt:lpstr>TensorFlow/Keras Installation</vt:lpstr>
      <vt:lpstr>Installation Confirmed</vt:lpstr>
      <vt:lpstr>Installation Confirmed</vt:lpstr>
      <vt:lpstr>Keras Models</vt:lpstr>
      <vt:lpstr>Keras Sequential Model</vt:lpstr>
      <vt:lpstr>Keras: Layers</vt:lpstr>
      <vt:lpstr>Keras: Optimizers</vt:lpstr>
      <vt:lpstr>Keras: Activation Functions</vt:lpstr>
      <vt:lpstr>Keras: Cost Functions</vt:lpstr>
      <vt:lpstr>PowerPoint Presentation</vt:lpstr>
      <vt:lpstr>PowerPoint Presentation</vt:lpstr>
      <vt:lpstr>Exercises:</vt:lpstr>
      <vt:lpstr>Layers</vt:lpstr>
      <vt:lpstr>PowerPoint Presentation</vt:lpstr>
      <vt:lpstr>linear</vt:lpstr>
      <vt:lpstr>PReLU</vt:lpstr>
      <vt:lpstr>L1 weight penalty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Saving and loading weights</vt:lpstr>
      <vt:lpstr>Saving and loading a model</vt:lpstr>
      <vt:lpstr>PowerPoint Presentation</vt:lpstr>
      <vt:lpstr>Loading a retrained model: first approach</vt:lpstr>
      <vt:lpstr>Loading a retrained model: first approach</vt:lpstr>
      <vt:lpstr>Loading a retrained model: second approach</vt:lpstr>
      <vt:lpstr>Loading a retrained model: second approach</vt:lpstr>
      <vt:lpstr>Loading a retrained model: second approach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Models with Keras </dc:title>
  <dc:creator>Pranjal Kumar</dc:creator>
  <cp:lastModifiedBy>Pranjal Kumar</cp:lastModifiedBy>
  <cp:revision>6</cp:revision>
  <dcterms:created xsi:type="dcterms:W3CDTF">2024-02-04T12:47:52Z</dcterms:created>
  <dcterms:modified xsi:type="dcterms:W3CDTF">2024-02-04T14:18:24Z</dcterms:modified>
</cp:coreProperties>
</file>